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9"/>
  </p:notesMasterIdLst>
  <p:sldIdLst>
    <p:sldId id="452" r:id="rId2"/>
    <p:sldId id="1767" r:id="rId3"/>
    <p:sldId id="263" r:id="rId4"/>
    <p:sldId id="647" r:id="rId5"/>
    <p:sldId id="1780" r:id="rId6"/>
    <p:sldId id="1781" r:id="rId7"/>
    <p:sldId id="1782" r:id="rId8"/>
    <p:sldId id="654" r:id="rId9"/>
    <p:sldId id="658" r:id="rId10"/>
    <p:sldId id="659" r:id="rId11"/>
    <p:sldId id="660" r:id="rId12"/>
    <p:sldId id="655" r:id="rId13"/>
    <p:sldId id="426" r:id="rId14"/>
    <p:sldId id="427" r:id="rId15"/>
    <p:sldId id="665" r:id="rId16"/>
    <p:sldId id="424" r:id="rId17"/>
    <p:sldId id="516" r:id="rId18"/>
    <p:sldId id="444" r:id="rId19"/>
    <p:sldId id="445" r:id="rId20"/>
    <p:sldId id="446" r:id="rId21"/>
    <p:sldId id="1794" r:id="rId22"/>
    <p:sldId id="1795" r:id="rId23"/>
    <p:sldId id="1796" r:id="rId24"/>
    <p:sldId id="1797" r:id="rId25"/>
    <p:sldId id="1798" r:id="rId26"/>
    <p:sldId id="1799" r:id="rId27"/>
    <p:sldId id="1801" r:id="rId28"/>
    <p:sldId id="1802" r:id="rId29"/>
    <p:sldId id="982" r:id="rId30"/>
    <p:sldId id="1803" r:id="rId31"/>
    <p:sldId id="1770" r:id="rId32"/>
    <p:sldId id="498" r:id="rId33"/>
    <p:sldId id="497" r:id="rId34"/>
    <p:sldId id="496" r:id="rId35"/>
    <p:sldId id="1783" r:id="rId36"/>
    <p:sldId id="992" r:id="rId37"/>
    <p:sldId id="1784" r:id="rId38"/>
    <p:sldId id="993" r:id="rId39"/>
    <p:sldId id="1785" r:id="rId40"/>
    <p:sldId id="1805" r:id="rId41"/>
    <p:sldId id="1806" r:id="rId42"/>
    <p:sldId id="1768" r:id="rId43"/>
    <p:sldId id="1772" r:id="rId44"/>
    <p:sldId id="1769" r:id="rId45"/>
    <p:sldId id="1773" r:id="rId46"/>
    <p:sldId id="1774" r:id="rId47"/>
    <p:sldId id="1793" r:id="rId48"/>
    <p:sldId id="1775" r:id="rId49"/>
    <p:sldId id="1776" r:id="rId50"/>
    <p:sldId id="1777" r:id="rId51"/>
    <p:sldId id="1771" r:id="rId52"/>
    <p:sldId id="1788" r:id="rId53"/>
    <p:sldId id="1789" r:id="rId54"/>
    <p:sldId id="1790" r:id="rId55"/>
    <p:sldId id="1791" r:id="rId56"/>
    <p:sldId id="501" r:id="rId57"/>
    <p:sldId id="178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FC2"/>
    <a:srgbClr val="092C63"/>
    <a:srgbClr val="BF2DC0"/>
    <a:srgbClr val="DE84A2"/>
    <a:srgbClr val="C38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3"/>
    <p:restoredTop sz="70476"/>
  </p:normalViewPr>
  <p:slideViewPr>
    <p:cSldViewPr snapToGrid="0" snapToObjects="1">
      <p:cViewPr varScale="1">
        <p:scale>
          <a:sx n="84" d="100"/>
          <a:sy n="84" d="100"/>
        </p:scale>
        <p:origin x="2504" y="176"/>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8/30/19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Stochastic_neural_analog_reinforcement_calculator#cite_note-2" TargetMode="External"/><Relationship Id="rId3" Type="http://schemas.openxmlformats.org/officeDocument/2006/relationships/hyperlink" Target="https://en.wikipedia.org/wiki/Neural_net" TargetMode="External"/><Relationship Id="rId7" Type="http://schemas.openxmlformats.org/officeDocument/2006/relationships/hyperlink" Target="https://en.wikipedia.org/w/index.php?title=Dean_S._Edmonds&amp;action=edit&amp;redlink=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George_Armitage_Miller" TargetMode="External"/><Relationship Id="rId5" Type="http://schemas.openxmlformats.org/officeDocument/2006/relationships/hyperlink" Target="https://en.wikipedia.org/wiki/Stochastic_neural_analog_reinforcement_calculator#cite_note-1" TargetMode="External"/><Relationship Id="rId4" Type="http://schemas.openxmlformats.org/officeDocument/2006/relationships/hyperlink" Target="https://en.wikipedia.org/wiki/Marvin_Lee_Minsky" TargetMode="External"/><Relationship Id="rId9" Type="http://schemas.openxmlformats.org/officeDocument/2006/relationships/hyperlink" Target="https://en.wikipedia.org/wiki/Hebb_synap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407267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46533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189110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167384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26</a:t>
            </a:fld>
            <a:endParaRPr lang="en-US"/>
          </a:p>
        </p:txBody>
      </p:sp>
    </p:spTree>
    <p:extLst>
      <p:ext uri="{BB962C8B-B14F-4D97-AF65-F5344CB8AC3E}">
        <p14:creationId xmlns:p14="http://schemas.microsoft.com/office/powerpoint/2010/main" val="260653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283609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349141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Herbert Robbins; Sutton </a:t>
            </a:r>
            <a:r>
              <a:rPr lang="en-US" sz="1200" kern="1200" dirty="0" err="1">
                <a:solidFill>
                  <a:schemeClr val="tx1"/>
                </a:solidFill>
                <a:effectLst/>
                <a:latin typeface="+mn-lt"/>
                <a:ea typeface="+mn-ea"/>
                <a:cs typeface="+mn-cs"/>
              </a:rPr>
              <a:t>Monro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31115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1) an ML paper that builds a new distributed learning algorithm without discussing interaction with systems (This is just modern ML work)</a:t>
            </a:r>
            <a:br>
              <a:rPr lang="en-US" dirty="0"/>
            </a:br>
            <a:r>
              <a:rPr lang="en-US" dirty="0"/>
              <a:t>2) a systems paper that builds a system for scheduling ML jobs that would be the same without the ML-ness of those jobs. (This is just systems work which has applications to ML.)</a:t>
            </a:r>
            <a:br>
              <a:rPr lang="en-US" dirty="0"/>
            </a:br>
            <a:r>
              <a:rPr lang="en-US" dirty="0"/>
              <a:t>3) a software framework that is just software without any insight or design ideas. (Just because you wrote software does not make it </a:t>
            </a:r>
            <a:r>
              <a:rPr lang="en-US" dirty="0" err="1"/>
              <a:t>SysML</a:t>
            </a:r>
            <a:r>
              <a:rPr lang="en-US" dirty="0"/>
              <a:t> research.)</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32</a:t>
            </a:fld>
            <a:endParaRPr lang="en-US"/>
          </a:p>
        </p:txBody>
      </p:sp>
    </p:spTree>
    <p:extLst>
      <p:ext uri="{BB962C8B-B14F-4D97-AF65-F5344CB8AC3E}">
        <p14:creationId xmlns:p14="http://schemas.microsoft.com/office/powerpoint/2010/main" val="271573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39</a:t>
            </a:fld>
            <a:endParaRPr lang="en-US"/>
          </a:p>
        </p:txBody>
      </p:sp>
    </p:spTree>
    <p:extLst>
      <p:ext uri="{BB962C8B-B14F-4D97-AF65-F5344CB8AC3E}">
        <p14:creationId xmlns:p14="http://schemas.microsoft.com/office/powerpoint/2010/main" val="636157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40</a:t>
            </a:fld>
            <a:endParaRPr lang="en-US"/>
          </a:p>
        </p:txBody>
      </p:sp>
    </p:spTree>
    <p:extLst>
      <p:ext uri="{BB962C8B-B14F-4D97-AF65-F5344CB8AC3E}">
        <p14:creationId xmlns:p14="http://schemas.microsoft.com/office/powerpoint/2010/main" val="264321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10190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41</a:t>
            </a:fld>
            <a:endParaRPr lang="en-US"/>
          </a:p>
        </p:txBody>
      </p:sp>
    </p:spTree>
    <p:extLst>
      <p:ext uri="{BB962C8B-B14F-4D97-AF65-F5344CB8AC3E}">
        <p14:creationId xmlns:p14="http://schemas.microsoft.com/office/powerpoint/2010/main" val="373999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49</a:t>
            </a:fld>
            <a:endParaRPr lang="en-US"/>
          </a:p>
        </p:txBody>
      </p:sp>
    </p:spTree>
    <p:extLst>
      <p:ext uri="{BB962C8B-B14F-4D97-AF65-F5344CB8AC3E}">
        <p14:creationId xmlns:p14="http://schemas.microsoft.com/office/powerpoint/2010/main" val="178230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207836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78271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196540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23727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14</a:t>
            </a:fld>
            <a:endParaRPr lang="en-US"/>
          </a:p>
        </p:txBody>
      </p:sp>
    </p:spTree>
    <p:extLst>
      <p:ext uri="{BB962C8B-B14F-4D97-AF65-F5344CB8AC3E}">
        <p14:creationId xmlns:p14="http://schemas.microsoft.com/office/powerpoint/2010/main" val="379494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15</a:t>
            </a:fld>
            <a:endParaRPr lang="en-US"/>
          </a:p>
        </p:txBody>
      </p:sp>
    </p:spTree>
    <p:extLst>
      <p:ext uri="{BB962C8B-B14F-4D97-AF65-F5344CB8AC3E}">
        <p14:creationId xmlns:p14="http://schemas.microsoft.com/office/powerpoint/2010/main" val="23821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fault tolerance check hyphen</a:t>
            </a:r>
          </a:p>
        </p:txBody>
      </p:sp>
      <p:sp>
        <p:nvSpPr>
          <p:cNvPr id="4" name="Slide Number Placeholder 3"/>
          <p:cNvSpPr>
            <a:spLocks noGrp="1"/>
          </p:cNvSpPr>
          <p:nvPr>
            <p:ph type="sldNum" sz="quarter" idx="10"/>
          </p:nvPr>
        </p:nvSpPr>
        <p:spPr/>
        <p:txBody>
          <a:bodyPr/>
          <a:lstStyle/>
          <a:p>
            <a:fld id="{1B815C1A-7619-F842-ADB3-2B982DE9A3BF}" type="slidenum">
              <a:rPr lang="en-US" smtClean="0"/>
              <a:t>16</a:t>
            </a:fld>
            <a:endParaRPr lang="en-US"/>
          </a:p>
        </p:txBody>
      </p:sp>
    </p:spTree>
    <p:extLst>
      <p:ext uri="{BB962C8B-B14F-4D97-AF65-F5344CB8AC3E}">
        <p14:creationId xmlns:p14="http://schemas.microsoft.com/office/powerpoint/2010/main" val="36873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dirty="0">
                <a:solidFill>
                  <a:schemeClr val="tx1"/>
                </a:solidFill>
                <a:effectLst/>
                <a:latin typeface="+mn-lt"/>
                <a:ea typeface="+mn-ea"/>
                <a:cs typeface="+mn-cs"/>
              </a:rPr>
              <a:t>Wikipedia notes on SNARC</a:t>
            </a:r>
            <a:r>
              <a:rPr lang="en-US" sz="1050" b="0" i="0" u="none" strike="noStrike" kern="1200" dirty="0">
                <a:solidFill>
                  <a:schemeClr val="tx1"/>
                </a:solidFill>
                <a:effectLst/>
                <a:latin typeface="+mn-lt"/>
                <a:ea typeface="+mn-ea"/>
                <a:cs typeface="+mn-cs"/>
              </a:rPr>
              <a:t> (Stochastic Neural Analog Reinforcement Calculator) is a </a:t>
            </a:r>
            <a:r>
              <a:rPr lang="en-US" sz="1050" b="0" i="0" u="none" strike="noStrike" kern="1200" dirty="0">
                <a:solidFill>
                  <a:schemeClr val="tx1"/>
                </a:solidFill>
                <a:effectLst/>
                <a:latin typeface="+mn-lt"/>
                <a:ea typeface="+mn-ea"/>
                <a:cs typeface="+mn-cs"/>
                <a:hlinkClick r:id="rId3" tooltip="Neural net"/>
              </a:rPr>
              <a:t>neural net</a:t>
            </a:r>
            <a:r>
              <a:rPr lang="en-US" sz="1050" b="0" i="0" u="none" strike="noStrike" kern="1200" dirty="0">
                <a:solidFill>
                  <a:schemeClr val="tx1"/>
                </a:solidFill>
                <a:effectLst/>
                <a:latin typeface="+mn-lt"/>
                <a:ea typeface="+mn-ea"/>
                <a:cs typeface="+mn-cs"/>
              </a:rPr>
              <a:t> machine designed by </a:t>
            </a:r>
            <a:r>
              <a:rPr lang="en-US" sz="1050" b="0" i="0" u="none" strike="noStrike" kern="1200" dirty="0">
                <a:solidFill>
                  <a:schemeClr val="tx1"/>
                </a:solidFill>
                <a:effectLst/>
                <a:latin typeface="+mn-lt"/>
                <a:ea typeface="+mn-ea"/>
                <a:cs typeface="+mn-cs"/>
                <a:hlinkClick r:id="rId4" tooltip="Marvin Lee Minsky"/>
              </a:rPr>
              <a:t>Marvin Lee Minsky</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5"/>
              </a:rPr>
              <a:t>[1]</a:t>
            </a:r>
            <a:r>
              <a:rPr lang="en-US" sz="1050" b="0" i="0" u="none" strike="noStrike" kern="1200" dirty="0">
                <a:solidFill>
                  <a:schemeClr val="tx1"/>
                </a:solidFill>
                <a:effectLst/>
                <a:latin typeface="+mn-lt"/>
                <a:ea typeface="+mn-ea"/>
                <a:cs typeface="+mn-cs"/>
              </a:rPr>
              <a:t> Prompted by a letter from Minsky, </a:t>
            </a:r>
            <a:r>
              <a:rPr lang="en-US" sz="1050" b="0" i="0" u="none" strike="noStrike" kern="1200" dirty="0">
                <a:solidFill>
                  <a:schemeClr val="tx1"/>
                </a:solidFill>
                <a:effectLst/>
                <a:latin typeface="+mn-lt"/>
                <a:ea typeface="+mn-ea"/>
                <a:cs typeface="+mn-cs"/>
                <a:hlinkClick r:id="rId6" tooltip="George Armitage Miller"/>
              </a:rPr>
              <a:t>George Armitage Miller</a:t>
            </a:r>
            <a:r>
              <a:rPr lang="en-US" sz="1050" b="0" i="0" u="none" strike="noStrike" kern="1200" dirty="0">
                <a:solidFill>
                  <a:schemeClr val="tx1"/>
                </a:solidFill>
                <a:effectLst/>
                <a:latin typeface="+mn-lt"/>
                <a:ea typeface="+mn-ea"/>
                <a:cs typeface="+mn-cs"/>
              </a:rPr>
              <a:t> gathered the funding for the project from the Air Force Office of Scientific Research in the summer of 1951 with the work to be carried out by Minsky, who was then a graduate student in mathematics at Princeton University. At the time, a physics graduate student at Princeton, </a:t>
            </a:r>
            <a:r>
              <a:rPr lang="en-US" sz="1050" b="0" i="0" u="none" strike="noStrike" kern="1200" dirty="0">
                <a:solidFill>
                  <a:schemeClr val="tx1"/>
                </a:solidFill>
                <a:effectLst/>
                <a:latin typeface="+mn-lt"/>
                <a:ea typeface="+mn-ea"/>
                <a:cs typeface="+mn-cs"/>
                <a:hlinkClick r:id="rId7" tooltip="Dean S. Edmonds (page does not exist)"/>
              </a:rPr>
              <a:t>Dean S. Edmonds</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8"/>
              </a:rPr>
              <a:t>[2]</a:t>
            </a:r>
            <a:r>
              <a:rPr lang="en-US" sz="1050" b="0" i="0" u="none" strike="noStrike" kern="1200" dirty="0">
                <a:solidFill>
                  <a:schemeClr val="tx1"/>
                </a:solidFill>
                <a:effectLst/>
                <a:latin typeface="+mn-lt"/>
                <a:ea typeface="+mn-ea"/>
                <a:cs typeface="+mn-cs"/>
              </a:rPr>
              <a:t> volunteered that he was good with electronics and therefore Minsky brought him onto the project.</a:t>
            </a:r>
          </a:p>
          <a:p>
            <a:r>
              <a:rPr lang="en-US" sz="1050" b="0" i="0" u="none" strike="noStrike" kern="1200" dirty="0">
                <a:solidFill>
                  <a:schemeClr val="tx1"/>
                </a:solidFill>
                <a:effectLst/>
                <a:latin typeface="+mn-lt"/>
                <a:ea typeface="+mn-ea"/>
                <a:cs typeface="+mn-cs"/>
              </a:rPr>
              <a:t>The machine itself is a randomly connected network of approximately 40 </a:t>
            </a:r>
            <a:r>
              <a:rPr lang="en-US" sz="1050" b="0" i="0" u="none" strike="noStrike" kern="1200" dirty="0">
                <a:solidFill>
                  <a:schemeClr val="tx1"/>
                </a:solidFill>
                <a:effectLst/>
                <a:latin typeface="+mn-lt"/>
                <a:ea typeface="+mn-ea"/>
                <a:cs typeface="+mn-cs"/>
                <a:hlinkClick r:id="rId9" tooltip="Hebb synapse"/>
              </a:rPr>
              <a:t>Hebb synapses</a:t>
            </a:r>
            <a:r>
              <a:rPr lang="en-US" sz="1050" b="0" i="0" u="none" strike="noStrike" kern="1200" dirty="0">
                <a:solidFill>
                  <a:schemeClr val="tx1"/>
                </a:solidFill>
                <a:effectLst/>
                <a:latin typeface="+mn-lt"/>
                <a:ea typeface="+mn-ea"/>
                <a:cs typeface="+mn-cs"/>
              </a:rPr>
              <a:t>. These synapses each have a memory that holds the probability that signal comes in one input and another signal will come out of the output. There is a probability knob that goes from 0 to 1 that shows this probability of the signals propagating. If the probability signal gets through, a capacitor remembers this function and engages a "clutch". At this point, the operator will press a button to give reward to the machine. At this point, a large motor starts and there is a chain that goes to all 40 synapse machines, checking if the clutch is engaged or not. As the capacitor can only "remember" for a certain amount of time, the chain only catches the most recent updates of the probabilities.</a:t>
            </a:r>
          </a:p>
          <a:p>
            <a:r>
              <a:rPr lang="en-US" sz="1050" b="0" i="0" u="none" strike="noStrike" kern="1200" dirty="0">
                <a:solidFill>
                  <a:schemeClr val="tx1"/>
                </a:solidFill>
                <a:effectLst/>
                <a:latin typeface="+mn-lt"/>
                <a:ea typeface="+mn-ea"/>
                <a:cs typeface="+mn-cs"/>
              </a:rPr>
              <a:t>This machine is considered one of the first pioneering attempts at the field of artificial intelligence. Minsky went on to be a founding member of MIT's Project MAC, which split to become the MIT Laboratory for Computer Science and the MIT Artificial Intelligence Lab, and is now the MIT Computer Science and Artificial Intelligence Laboratory. In 1985 Minsky became a founding member of the MIT Media Laboratory.</a:t>
            </a:r>
          </a:p>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255045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8/30/19</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93367"/>
            <a:ext cx="11360799" cy="763599"/>
          </a:xfrm>
          <a:prstGeom prst="rect">
            <a:avLst/>
          </a:prstGeom>
        </p:spPr>
        <p:txBody>
          <a:bodyPr lIns="91425" tIns="91425" rIns="91425" bIns="91425" anchor="t" anchorCtr="0"/>
          <a:lstStyle>
            <a:lvl1pPr lvl="0">
              <a:spcBef>
                <a:spcPts val="0"/>
              </a:spcBef>
              <a:defRPr sz="4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lvl="0">
              <a:spcBef>
                <a:spcPts val="0"/>
              </a:spcBef>
              <a:spcAft>
                <a:spcPts val="0"/>
              </a:spcAft>
              <a:defRPr sz="37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6922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8/30/19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8/30/19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8/30/19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8/30/19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8/30/19</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8.emf"/><Relationship Id="rId4" Type="http://schemas.openxmlformats.org/officeDocument/2006/relationships/image" Target="../media/image32.tiff"/><Relationship Id="rId9" Type="http://schemas.openxmlformats.org/officeDocument/2006/relationships/image" Target="../media/image3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1.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tiff"/><Relationship Id="rId3" Type="http://schemas.openxmlformats.org/officeDocument/2006/relationships/image" Target="../media/image1.emf"/><Relationship Id="rId7" Type="http://schemas.openxmlformats.org/officeDocument/2006/relationships/image" Target="../media/image40.tiff"/><Relationship Id="rId12"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2.tiff"/><Relationship Id="rId10" Type="http://schemas.openxmlformats.org/officeDocument/2006/relationships/image" Target="../media/image43.tiff"/><Relationship Id="rId4" Type="http://schemas.openxmlformats.org/officeDocument/2006/relationships/image" Target="../media/image4.tiff"/><Relationship Id="rId9" Type="http://schemas.openxmlformats.org/officeDocument/2006/relationships/image" Target="../media/image4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tinyurl.com/aisysfa19signup" TargetMode="External"/><Relationship Id="rId4" Type="http://schemas.openxmlformats.org/officeDocument/2006/relationships/hyperlink" Target="https://ucbrise.github.io/cs294-ai-sys-fa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517745" y="4683739"/>
            <a:ext cx="7001435" cy="127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sz="2400" dirty="0">
                <a:latin typeface="Century Gothic" panose="020B0502020202020204" pitchFamily="34" charset="0"/>
                <a:cs typeface="Calibri" panose="020F0502020204030204" pitchFamily="34" charset="0"/>
              </a:rPr>
              <a:t>Co-director of the RISE Lab</a:t>
            </a:r>
            <a:br>
              <a:rPr lang="en-US" sz="2400" dirty="0">
                <a:latin typeface="Century Gothic" panose="020B0502020202020204" pitchFamily="34" charset="0"/>
                <a:cs typeface="Calibri" panose="020F0502020204030204" pitchFamily="34" charset="0"/>
              </a:rPr>
            </a:br>
            <a:r>
              <a:rPr kumimoji="0" lang="en-US" sz="20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0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Title 1">
            <a:extLst>
              <a:ext uri="{FF2B5EF4-FFF2-40B4-BE49-F238E27FC236}">
                <a16:creationId xmlns:a16="http://schemas.microsoft.com/office/drawing/2014/main" id="{41DB2976-31A7-0C41-A48C-33994F729244}"/>
              </a:ext>
            </a:extLst>
          </p:cNvPr>
          <p:cNvSpPr>
            <a:spLocks noGrp="1"/>
          </p:cNvSpPr>
          <p:nvPr>
            <p:ph type="ctrTitle"/>
          </p:nvPr>
        </p:nvSpPr>
        <p:spPr>
          <a:xfrm>
            <a:off x="1041680" y="1102514"/>
            <a:ext cx="10477500" cy="4053794"/>
          </a:xfrm>
        </p:spPr>
        <p:txBody>
          <a:bodyPr>
            <a:normAutofit/>
          </a:bodyPr>
          <a:lstStyle/>
          <a:p>
            <a:pPr algn="l"/>
            <a:r>
              <a:rPr lang="en-US" sz="8800" dirty="0">
                <a:solidFill>
                  <a:schemeClr val="accent2"/>
                </a:solidFill>
                <a:latin typeface="Aharoni" panose="02010803020104030203" pitchFamily="2" charset="-79"/>
                <a:cs typeface="Aharoni" panose="02010803020104030203" pitchFamily="2" charset="-79"/>
              </a:rPr>
              <a:t>Machine Learning </a:t>
            </a:r>
            <a:br>
              <a:rPr lang="en-US" sz="8800" dirty="0">
                <a:solidFill>
                  <a:schemeClr val="accent2"/>
                </a:solidFill>
                <a:latin typeface="Aharoni" panose="02010803020104030203" pitchFamily="2" charset="-79"/>
                <a:cs typeface="Aharoni" panose="02010803020104030203" pitchFamily="2" charset="-79"/>
              </a:rPr>
            </a:br>
            <a:r>
              <a:rPr lang="en-US" sz="8800" dirty="0">
                <a:solidFill>
                  <a:schemeClr val="accent2"/>
                </a:solidFill>
                <a:latin typeface="Aharoni" panose="02010803020104030203" pitchFamily="2" charset="-79"/>
                <a:cs typeface="Aharoni" panose="02010803020104030203" pitchFamily="2" charset="-79"/>
              </a:rPr>
              <a:t>Systems</a:t>
            </a:r>
            <a:br>
              <a:rPr lang="en-US" sz="8800" dirty="0">
                <a:latin typeface="Aharoni" panose="02010803020104030203" pitchFamily="2" charset="-79"/>
                <a:cs typeface="Aharoni" panose="02010803020104030203" pitchFamily="2" charset="-79"/>
              </a:rPr>
            </a:br>
            <a:r>
              <a:rPr lang="en-US" sz="8800" dirty="0">
                <a:solidFill>
                  <a:schemeClr val="accent5"/>
                </a:solidFill>
                <a:latin typeface="Aharoni" panose="02010803020104030203" pitchFamily="2" charset="-79"/>
                <a:cs typeface="Aharoni" panose="02010803020104030203" pitchFamily="2" charset="-79"/>
              </a:rPr>
              <a:t>(294-162)</a:t>
            </a:r>
          </a:p>
        </p:txBody>
      </p:sp>
    </p:spTree>
    <p:extLst>
      <p:ext uri="{BB962C8B-B14F-4D97-AF65-F5344CB8AC3E}">
        <p14:creationId xmlns:p14="http://schemas.microsoft.com/office/powerpoint/2010/main" val="365487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04">
        <p159:morph option="byObject"/>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Extract </a:t>
            </a:r>
            <a:r>
              <a:rPr lang="en-US" dirty="0">
                <a:solidFill>
                  <a:srgbClr val="3366FF"/>
                </a:solidFill>
              </a:rPr>
              <a:t>maximum performance </a:t>
            </a:r>
            <a:r>
              <a:rPr lang="en-US" dirty="0"/>
              <a:t>from hardware</a:t>
            </a:r>
          </a:p>
          <a:p>
            <a:r>
              <a:rPr lang="en-US" dirty="0"/>
              <a:t>Enable exploration of more </a:t>
            </a:r>
            <a:r>
              <a:rPr lang="en-US" dirty="0">
                <a:solidFill>
                  <a:srgbClr val="3366FF"/>
                </a:solidFill>
              </a:rPr>
              <a:t>complex</a:t>
            </a:r>
            <a:r>
              <a:rPr lang="en-US" dirty="0"/>
              <a:t> algorithms</a:t>
            </a:r>
          </a:p>
          <a:p>
            <a:pPr lvl="1">
              <a:buFont typeface="Arial"/>
              <a:buChar char="•"/>
            </a:pPr>
            <a:r>
              <a:rPr lang="en-US" dirty="0"/>
              <a:t>Fine grained locking</a:t>
            </a:r>
          </a:p>
          <a:p>
            <a:pPr lvl="1">
              <a:buFont typeface="Arial"/>
              <a:buChar char="•"/>
            </a:pPr>
            <a:r>
              <a:rPr lang="en-US" dirty="0"/>
              <a:t>Atomic data-structures</a:t>
            </a:r>
          </a:p>
          <a:p>
            <a:pPr lvl="1">
              <a:buFont typeface="Arial"/>
              <a:buChar char="•"/>
            </a:pPr>
            <a:r>
              <a:rPr lang="en-US" dirty="0"/>
              <a:t>Distributed coordination protocols</a:t>
            </a:r>
          </a:p>
          <a:p>
            <a:endParaRPr lang="en-US" dirty="0"/>
          </a:p>
          <a:p>
            <a:endParaRPr lang="en-US" dirty="0"/>
          </a:p>
        </p:txBody>
      </p:sp>
      <p:sp>
        <p:nvSpPr>
          <p:cNvPr id="4" name="TextBox 3"/>
          <p:cNvSpPr txBox="1"/>
          <p:nvPr/>
        </p:nvSpPr>
        <p:spPr>
          <a:xfrm>
            <a:off x="1524000" y="5181601"/>
            <a:ext cx="9144000" cy="1200329"/>
          </a:xfrm>
          <a:prstGeom prst="rect">
            <a:avLst/>
          </a:prstGeom>
          <a:noFill/>
        </p:spPr>
        <p:txBody>
          <a:bodyPr wrap="square" rtlCol="0">
            <a:spAutoFit/>
          </a:bodyPr>
          <a:lstStyle/>
          <a:p>
            <a:pPr algn="ctr"/>
            <a:r>
              <a:rPr lang="en-US" sz="3600" i="1" dirty="0">
                <a:latin typeface="Gill Sans Light"/>
                <a:cs typeface="Gill Sans Light"/>
              </a:rPr>
              <a:t>My </a:t>
            </a:r>
            <a:r>
              <a:rPr lang="en-US" sz="3600" i="1" dirty="0">
                <a:solidFill>
                  <a:srgbClr val="3366FF"/>
                </a:solidFill>
                <a:latin typeface="Gill Sans Light"/>
                <a:cs typeface="Gill Sans Light"/>
              </a:rPr>
              <a:t>implementation</a:t>
            </a:r>
            <a:r>
              <a:rPr lang="en-US" sz="3600" i="1" dirty="0">
                <a:latin typeface="Gill Sans Light"/>
                <a:cs typeface="Gill Sans Light"/>
              </a:rPr>
              <a:t> is better than your </a:t>
            </a:r>
            <a:r>
              <a:rPr lang="en-US" sz="3600" i="1" dirty="0">
                <a:solidFill>
                  <a:srgbClr val="3366FF"/>
                </a:solidFill>
                <a:latin typeface="Gill Sans Light"/>
                <a:cs typeface="Gill Sans Light"/>
              </a:rPr>
              <a:t>implementation</a:t>
            </a:r>
            <a:r>
              <a:rPr lang="en-US" sz="3600" i="1" dirty="0">
                <a:latin typeface="Gill Sans Light"/>
                <a:cs typeface="Gill Sans Light"/>
              </a:rPr>
              <a:t>. </a:t>
            </a:r>
          </a:p>
        </p:txBody>
      </p:sp>
    </p:spTree>
    <p:extLst>
      <p:ext uri="{BB962C8B-B14F-4D97-AF65-F5344CB8AC3E}">
        <p14:creationId xmlns:p14="http://schemas.microsoft.com/office/powerpoint/2010/main" val="26752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Repeatedly address the </a:t>
            </a:r>
            <a:r>
              <a:rPr lang="en-US" dirty="0">
                <a:solidFill>
                  <a:srgbClr val="3366FF"/>
                </a:solidFill>
              </a:rPr>
              <a:t>same system challenges</a:t>
            </a:r>
          </a:p>
          <a:p>
            <a:r>
              <a:rPr lang="en-US" dirty="0"/>
              <a:t>Algorithm conflates </a:t>
            </a:r>
            <a:r>
              <a:rPr lang="en-US" dirty="0">
                <a:solidFill>
                  <a:srgbClr val="3366FF"/>
                </a:solidFill>
              </a:rPr>
              <a:t>learning</a:t>
            </a:r>
            <a:r>
              <a:rPr lang="en-US" dirty="0"/>
              <a:t> and </a:t>
            </a:r>
            <a:r>
              <a:rPr lang="en-US" dirty="0">
                <a:solidFill>
                  <a:srgbClr val="3366FF"/>
                </a:solidFill>
              </a:rPr>
              <a:t>system</a:t>
            </a:r>
            <a:r>
              <a:rPr lang="en-US" dirty="0"/>
              <a:t> logic</a:t>
            </a:r>
          </a:p>
          <a:p>
            <a:r>
              <a:rPr lang="en-US" dirty="0"/>
              <a:t>Difficult to </a:t>
            </a:r>
            <a:r>
              <a:rPr lang="en-US" dirty="0">
                <a:solidFill>
                  <a:srgbClr val="3366FF"/>
                </a:solidFill>
              </a:rPr>
              <a:t>debug</a:t>
            </a:r>
            <a:r>
              <a:rPr lang="en-US" dirty="0"/>
              <a:t> and </a:t>
            </a:r>
            <a:r>
              <a:rPr lang="en-US" dirty="0">
                <a:solidFill>
                  <a:srgbClr val="3366FF"/>
                </a:solidFill>
              </a:rPr>
              <a:t>extend</a:t>
            </a:r>
          </a:p>
          <a:p>
            <a:r>
              <a:rPr lang="en-US" dirty="0"/>
              <a:t>Typically does not address issues at scale: </a:t>
            </a:r>
            <a:r>
              <a:rPr lang="en-US" dirty="0">
                <a:solidFill>
                  <a:srgbClr val="3366FF"/>
                </a:solidFill>
              </a:rPr>
              <a:t>hardware failure</a:t>
            </a:r>
            <a:r>
              <a:rPr lang="en-US" dirty="0"/>
              <a:t>, </a:t>
            </a:r>
            <a:r>
              <a:rPr lang="en-US" dirty="0">
                <a:solidFill>
                  <a:srgbClr val="3366FF"/>
                </a:solidFill>
              </a:rPr>
              <a:t>stragglers</a:t>
            </a:r>
            <a:r>
              <a:rPr lang="en-US" dirty="0"/>
              <a:t>, …</a:t>
            </a:r>
          </a:p>
        </p:txBody>
      </p:sp>
      <p:sp>
        <p:nvSpPr>
          <p:cNvPr id="4" name="TextBox 3"/>
          <p:cNvSpPr txBox="1"/>
          <p:nvPr/>
        </p:nvSpPr>
        <p:spPr>
          <a:xfrm>
            <a:off x="2438400" y="5334001"/>
            <a:ext cx="7239001" cy="1200329"/>
          </a:xfrm>
          <a:prstGeom prst="rect">
            <a:avLst/>
          </a:prstGeom>
          <a:noFill/>
        </p:spPr>
        <p:txBody>
          <a:bodyPr wrap="square" rtlCol="0">
            <a:spAutoFit/>
          </a:bodyPr>
          <a:lstStyle/>
          <a:p>
            <a:pPr algn="ctr"/>
            <a:r>
              <a:rPr lang="en-US" sz="3600" i="1" dirty="0">
                <a:latin typeface="Gill Sans Light"/>
                <a:cs typeface="Gill Sans Light"/>
              </a:rPr>
              <a:t>Months of tuning and engineering </a:t>
            </a:r>
            <a:br>
              <a:rPr lang="en-US" sz="3600" i="1" dirty="0">
                <a:latin typeface="Gill Sans Light"/>
                <a:cs typeface="Gill Sans Light"/>
              </a:rPr>
            </a:br>
            <a:r>
              <a:rPr lang="en-US" sz="3600" i="1" dirty="0">
                <a:solidFill>
                  <a:srgbClr val="3366FF"/>
                </a:solidFill>
                <a:latin typeface="Gill Sans Light"/>
                <a:cs typeface="Gill Sans Light"/>
              </a:rPr>
              <a:t>for one problem</a:t>
            </a:r>
            <a:r>
              <a:rPr lang="en-US" sz="3600" i="1" dirty="0">
                <a:latin typeface="Gill Sans Light"/>
                <a:cs typeface="Gill Sans Light"/>
              </a:rPr>
              <a:t>.</a:t>
            </a:r>
          </a:p>
        </p:txBody>
      </p:sp>
    </p:spTree>
    <p:extLst>
      <p:ext uri="{BB962C8B-B14F-4D97-AF65-F5344CB8AC3E}">
        <p14:creationId xmlns:p14="http://schemas.microsoft.com/office/powerpoint/2010/main" val="31417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57" name="Freeform 56"/>
          <p:cNvSpPr/>
          <p:nvPr/>
        </p:nvSpPr>
        <p:spPr>
          <a:xfrm>
            <a:off x="6445889" y="-1"/>
            <a:ext cx="4239628" cy="6243264"/>
          </a:xfrm>
          <a:custGeom>
            <a:avLst/>
            <a:gdLst>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1795517 w 3739931"/>
              <a:gd name="connsiteY4" fmla="*/ 6113518 h 6113518"/>
              <a:gd name="connsiteX5" fmla="*/ 3739931 w 3739931"/>
              <a:gd name="connsiteY5" fmla="*/ 6096000 h 6113518"/>
              <a:gd name="connsiteX6" fmla="*/ 3704897 w 3739931"/>
              <a:gd name="connsiteY6" fmla="*/ 26276 h 6113518"/>
              <a:gd name="connsiteX7" fmla="*/ 840828 w 3739931"/>
              <a:gd name="connsiteY7"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096000"/>
              <a:gd name="connsiteX1" fmla="*/ 0 w 3739931"/>
              <a:gd name="connsiteY1" fmla="*/ 1471449 h 6096000"/>
              <a:gd name="connsiteX2" fmla="*/ 113862 w 3739931"/>
              <a:gd name="connsiteY2" fmla="*/ 2697655 h 6096000"/>
              <a:gd name="connsiteX3" fmla="*/ 1278758 w 3739931"/>
              <a:gd name="connsiteY3" fmla="*/ 3669863 h 6096000"/>
              <a:gd name="connsiteX4" fmla="*/ 586827 w 3739931"/>
              <a:gd name="connsiteY4" fmla="*/ 5150069 h 6096000"/>
              <a:gd name="connsiteX5" fmla="*/ 2031999 w 3739931"/>
              <a:gd name="connsiteY5" fmla="*/ 6034691 h 6096000"/>
              <a:gd name="connsiteX6" fmla="*/ 3739931 w 3739931"/>
              <a:gd name="connsiteY6" fmla="*/ 6096000 h 6096000"/>
              <a:gd name="connsiteX7" fmla="*/ 3704897 w 3739931"/>
              <a:gd name="connsiteY7" fmla="*/ 26276 h 6096000"/>
              <a:gd name="connsiteX8" fmla="*/ 840828 w 3739931"/>
              <a:gd name="connsiteY8" fmla="*/ 0 h 6096000"/>
              <a:gd name="connsiteX0" fmla="*/ 840828 w 3739931"/>
              <a:gd name="connsiteY0" fmla="*/ 0 h 6367712"/>
              <a:gd name="connsiteX1" fmla="*/ 0 w 3739931"/>
              <a:gd name="connsiteY1" fmla="*/ 1471449 h 6367712"/>
              <a:gd name="connsiteX2" fmla="*/ 113862 w 3739931"/>
              <a:gd name="connsiteY2" fmla="*/ 2697655 h 6367712"/>
              <a:gd name="connsiteX3" fmla="*/ 1278758 w 3739931"/>
              <a:gd name="connsiteY3" fmla="*/ 3669863 h 6367712"/>
              <a:gd name="connsiteX4" fmla="*/ 586827 w 3739931"/>
              <a:gd name="connsiteY4" fmla="*/ 5150069 h 6367712"/>
              <a:gd name="connsiteX5" fmla="*/ 3739931 w 3739931"/>
              <a:gd name="connsiteY5" fmla="*/ 6096000 h 6367712"/>
              <a:gd name="connsiteX6" fmla="*/ 3704897 w 3739931"/>
              <a:gd name="connsiteY6" fmla="*/ 26276 h 6367712"/>
              <a:gd name="connsiteX7" fmla="*/ 840828 w 3739931"/>
              <a:gd name="connsiteY7" fmla="*/ 0 h 6367712"/>
              <a:gd name="connsiteX0" fmla="*/ 840828 w 3704897"/>
              <a:gd name="connsiteY0" fmla="*/ 0 h 5426742"/>
              <a:gd name="connsiteX1" fmla="*/ 0 w 3704897"/>
              <a:gd name="connsiteY1" fmla="*/ 1471449 h 5426742"/>
              <a:gd name="connsiteX2" fmla="*/ 113862 w 3704897"/>
              <a:gd name="connsiteY2" fmla="*/ 2697655 h 5426742"/>
              <a:gd name="connsiteX3" fmla="*/ 1278758 w 3704897"/>
              <a:gd name="connsiteY3" fmla="*/ 3669863 h 5426742"/>
              <a:gd name="connsiteX4" fmla="*/ 586827 w 3704897"/>
              <a:gd name="connsiteY4" fmla="*/ 5150069 h 5426742"/>
              <a:gd name="connsiteX5" fmla="*/ 3617310 w 3704897"/>
              <a:gd name="connsiteY5" fmla="*/ 4738414 h 5426742"/>
              <a:gd name="connsiteX6" fmla="*/ 3704897 w 3704897"/>
              <a:gd name="connsiteY6" fmla="*/ 26276 h 5426742"/>
              <a:gd name="connsiteX7" fmla="*/ 840828 w 3704897"/>
              <a:gd name="connsiteY7" fmla="*/ 0 h 5426742"/>
              <a:gd name="connsiteX0" fmla="*/ 840828 w 3704897"/>
              <a:gd name="connsiteY0" fmla="*/ 0 h 5857419"/>
              <a:gd name="connsiteX1" fmla="*/ 0 w 3704897"/>
              <a:gd name="connsiteY1" fmla="*/ 1471449 h 5857419"/>
              <a:gd name="connsiteX2" fmla="*/ 113862 w 3704897"/>
              <a:gd name="connsiteY2" fmla="*/ 2697655 h 5857419"/>
              <a:gd name="connsiteX3" fmla="*/ 1278758 w 3704897"/>
              <a:gd name="connsiteY3" fmla="*/ 3669863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278758 w 3704897"/>
              <a:gd name="connsiteY4" fmla="*/ 3669863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033516 w 3704897"/>
              <a:gd name="connsiteY4" fmla="*/ 3652346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7579"/>
              <a:gd name="connsiteX1" fmla="*/ 0 w 3704897"/>
              <a:gd name="connsiteY1" fmla="*/ 1471449 h 5857579"/>
              <a:gd name="connsiteX2" fmla="*/ 113862 w 3704897"/>
              <a:gd name="connsiteY2" fmla="*/ 2697655 h 5857579"/>
              <a:gd name="connsiteX3" fmla="*/ 1068552 w 3704897"/>
              <a:gd name="connsiteY3" fmla="*/ 3310759 h 5857579"/>
              <a:gd name="connsiteX4" fmla="*/ 543034 w 3704897"/>
              <a:gd name="connsiteY4" fmla="*/ 4957379 h 5857579"/>
              <a:gd name="connsiteX5" fmla="*/ 1742965 w 3704897"/>
              <a:gd name="connsiteY5" fmla="*/ 5850759 h 5857579"/>
              <a:gd name="connsiteX6" fmla="*/ 3617310 w 3704897"/>
              <a:gd name="connsiteY6" fmla="*/ 4738414 h 5857579"/>
              <a:gd name="connsiteX7" fmla="*/ 3704897 w 3704897"/>
              <a:gd name="connsiteY7" fmla="*/ 26276 h 5857579"/>
              <a:gd name="connsiteX8" fmla="*/ 840828 w 3704897"/>
              <a:gd name="connsiteY8" fmla="*/ 0 h 5857579"/>
              <a:gd name="connsiteX0" fmla="*/ 840828 w 4081517"/>
              <a:gd name="connsiteY0" fmla="*/ 0 h 5857579"/>
              <a:gd name="connsiteX1" fmla="*/ 0 w 4081517"/>
              <a:gd name="connsiteY1" fmla="*/ 1471449 h 5857579"/>
              <a:gd name="connsiteX2" fmla="*/ 113862 w 4081517"/>
              <a:gd name="connsiteY2" fmla="*/ 2697655 h 5857579"/>
              <a:gd name="connsiteX3" fmla="*/ 1068552 w 4081517"/>
              <a:gd name="connsiteY3" fmla="*/ 3310759 h 5857579"/>
              <a:gd name="connsiteX4" fmla="*/ 543034 w 4081517"/>
              <a:gd name="connsiteY4" fmla="*/ 4957379 h 5857579"/>
              <a:gd name="connsiteX5" fmla="*/ 1742965 w 4081517"/>
              <a:gd name="connsiteY5" fmla="*/ 5850759 h 5857579"/>
              <a:gd name="connsiteX6" fmla="*/ 4081517 w 4081517"/>
              <a:gd name="connsiteY6" fmla="*/ 4615793 h 5857579"/>
              <a:gd name="connsiteX7" fmla="*/ 3704897 w 4081517"/>
              <a:gd name="connsiteY7" fmla="*/ 26276 h 5857579"/>
              <a:gd name="connsiteX8" fmla="*/ 840828 w 4081517"/>
              <a:gd name="connsiteY8" fmla="*/ 0 h 5857579"/>
              <a:gd name="connsiteX0" fmla="*/ 840828 w 4204138"/>
              <a:gd name="connsiteY0" fmla="*/ 578069 h 6435648"/>
              <a:gd name="connsiteX1" fmla="*/ 0 w 4204138"/>
              <a:gd name="connsiteY1" fmla="*/ 2049518 h 6435648"/>
              <a:gd name="connsiteX2" fmla="*/ 113862 w 4204138"/>
              <a:gd name="connsiteY2" fmla="*/ 3275724 h 6435648"/>
              <a:gd name="connsiteX3" fmla="*/ 1068552 w 4204138"/>
              <a:gd name="connsiteY3" fmla="*/ 3888828 h 6435648"/>
              <a:gd name="connsiteX4" fmla="*/ 543034 w 4204138"/>
              <a:gd name="connsiteY4" fmla="*/ 5535448 h 6435648"/>
              <a:gd name="connsiteX5" fmla="*/ 1742965 w 4204138"/>
              <a:gd name="connsiteY5" fmla="*/ 6428828 h 6435648"/>
              <a:gd name="connsiteX6" fmla="*/ 4081517 w 4204138"/>
              <a:gd name="connsiteY6" fmla="*/ 5193862 h 6435648"/>
              <a:gd name="connsiteX7" fmla="*/ 4204138 w 4204138"/>
              <a:gd name="connsiteY7" fmla="*/ 0 h 6435648"/>
              <a:gd name="connsiteX8" fmla="*/ 840828 w 4204138"/>
              <a:gd name="connsiteY8" fmla="*/ 578069 h 6435648"/>
              <a:gd name="connsiteX0" fmla="*/ 840828 w 4081517"/>
              <a:gd name="connsiteY0" fmla="*/ 385380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840828 w 4081517"/>
              <a:gd name="connsiteY8" fmla="*/ 385380 h 6242959"/>
              <a:gd name="connsiteX0" fmla="*/ 1129863 w 4081517"/>
              <a:gd name="connsiteY0" fmla="*/ 1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1129863 w 4081517"/>
              <a:gd name="connsiteY8" fmla="*/ 1 h 6242959"/>
              <a:gd name="connsiteX0" fmla="*/ 1129863 w 4011448"/>
              <a:gd name="connsiteY0" fmla="*/ 1 h 6242959"/>
              <a:gd name="connsiteX1" fmla="*/ 0 w 4011448"/>
              <a:gd name="connsiteY1" fmla="*/ 1856829 h 6242959"/>
              <a:gd name="connsiteX2" fmla="*/ 113862 w 4011448"/>
              <a:gd name="connsiteY2" fmla="*/ 3083035 h 6242959"/>
              <a:gd name="connsiteX3" fmla="*/ 1068552 w 4011448"/>
              <a:gd name="connsiteY3" fmla="*/ 3696139 h 6242959"/>
              <a:gd name="connsiteX4" fmla="*/ 543034 w 4011448"/>
              <a:gd name="connsiteY4" fmla="*/ 5342759 h 6242959"/>
              <a:gd name="connsiteX5" fmla="*/ 1742965 w 4011448"/>
              <a:gd name="connsiteY5" fmla="*/ 6236139 h 6242959"/>
              <a:gd name="connsiteX6" fmla="*/ 4002689 w 4011448"/>
              <a:gd name="connsiteY6" fmla="*/ 5001173 h 6242959"/>
              <a:gd name="connsiteX7" fmla="*/ 4011448 w 4011448"/>
              <a:gd name="connsiteY7" fmla="*/ 0 h 6242959"/>
              <a:gd name="connsiteX8" fmla="*/ 1129863 w 4011448"/>
              <a:gd name="connsiteY8" fmla="*/ 1 h 6242959"/>
              <a:gd name="connsiteX0" fmla="*/ 1133849 w 4015434"/>
              <a:gd name="connsiteY0" fmla="*/ 1 h 6242018"/>
              <a:gd name="connsiteX1" fmla="*/ 3986 w 4015434"/>
              <a:gd name="connsiteY1" fmla="*/ 1856829 h 6242018"/>
              <a:gd name="connsiteX2" fmla="*/ 117848 w 4015434"/>
              <a:gd name="connsiteY2" fmla="*/ 3083035 h 6242018"/>
              <a:gd name="connsiteX3" fmla="*/ 106599 w 4015434"/>
              <a:gd name="connsiteY3" fmla="*/ 3740860 h 6242018"/>
              <a:gd name="connsiteX4" fmla="*/ 547020 w 4015434"/>
              <a:gd name="connsiteY4" fmla="*/ 5342759 h 6242018"/>
              <a:gd name="connsiteX5" fmla="*/ 1746951 w 4015434"/>
              <a:gd name="connsiteY5" fmla="*/ 6236139 h 6242018"/>
              <a:gd name="connsiteX6" fmla="*/ 4006675 w 4015434"/>
              <a:gd name="connsiteY6" fmla="*/ 5001173 h 6242018"/>
              <a:gd name="connsiteX7" fmla="*/ 4015434 w 4015434"/>
              <a:gd name="connsiteY7" fmla="*/ 0 h 6242018"/>
              <a:gd name="connsiteX8" fmla="*/ 1133849 w 4015434"/>
              <a:gd name="connsiteY8" fmla="*/ 1 h 6242018"/>
              <a:gd name="connsiteX0" fmla="*/ 1129863 w 4011448"/>
              <a:gd name="connsiteY0" fmla="*/ 1 h 6243264"/>
              <a:gd name="connsiteX1" fmla="*/ 0 w 4011448"/>
              <a:gd name="connsiteY1" fmla="*/ 1856829 h 6243264"/>
              <a:gd name="connsiteX2" fmla="*/ 113862 w 4011448"/>
              <a:gd name="connsiteY2" fmla="*/ 3083035 h 6243264"/>
              <a:gd name="connsiteX3" fmla="*/ 543034 w 4011448"/>
              <a:gd name="connsiteY3" fmla="*/ 5342759 h 6243264"/>
              <a:gd name="connsiteX4" fmla="*/ 1742965 w 4011448"/>
              <a:gd name="connsiteY4" fmla="*/ 6236139 h 6243264"/>
              <a:gd name="connsiteX5" fmla="*/ 4002689 w 4011448"/>
              <a:gd name="connsiteY5" fmla="*/ 5001173 h 6243264"/>
              <a:gd name="connsiteX6" fmla="*/ 4011448 w 4011448"/>
              <a:gd name="connsiteY6" fmla="*/ 0 h 6243264"/>
              <a:gd name="connsiteX7" fmla="*/ 1129863 w 4011448"/>
              <a:gd name="connsiteY7" fmla="*/ 1 h 6243264"/>
              <a:gd name="connsiteX0" fmla="*/ 1505506 w 4387091"/>
              <a:gd name="connsiteY0" fmla="*/ 1 h 6243264"/>
              <a:gd name="connsiteX1" fmla="*/ 0 w 4387091"/>
              <a:gd name="connsiteY1" fmla="*/ 1910495 h 6243264"/>
              <a:gd name="connsiteX2" fmla="*/ 489505 w 4387091"/>
              <a:gd name="connsiteY2" fmla="*/ 3083035 h 6243264"/>
              <a:gd name="connsiteX3" fmla="*/ 918677 w 4387091"/>
              <a:gd name="connsiteY3" fmla="*/ 5342759 h 6243264"/>
              <a:gd name="connsiteX4" fmla="*/ 2118608 w 4387091"/>
              <a:gd name="connsiteY4" fmla="*/ 6236139 h 6243264"/>
              <a:gd name="connsiteX5" fmla="*/ 4378332 w 4387091"/>
              <a:gd name="connsiteY5" fmla="*/ 5001173 h 6243264"/>
              <a:gd name="connsiteX6" fmla="*/ 4387091 w 4387091"/>
              <a:gd name="connsiteY6" fmla="*/ 0 h 6243264"/>
              <a:gd name="connsiteX7" fmla="*/ 1505506 w 4387091"/>
              <a:gd name="connsiteY7" fmla="*/ 1 h 6243264"/>
              <a:gd name="connsiteX0" fmla="*/ 1539752 w 4421337"/>
              <a:gd name="connsiteY0" fmla="*/ 1 h 6243264"/>
              <a:gd name="connsiteX1" fmla="*/ 34246 w 4421337"/>
              <a:gd name="connsiteY1" fmla="*/ 1910495 h 6243264"/>
              <a:gd name="connsiteX2" fmla="*/ 523751 w 4421337"/>
              <a:gd name="connsiteY2" fmla="*/ 3083035 h 6243264"/>
              <a:gd name="connsiteX3" fmla="*/ 952923 w 4421337"/>
              <a:gd name="connsiteY3" fmla="*/ 5342759 h 6243264"/>
              <a:gd name="connsiteX4" fmla="*/ 2152854 w 4421337"/>
              <a:gd name="connsiteY4" fmla="*/ 6236139 h 6243264"/>
              <a:gd name="connsiteX5" fmla="*/ 4412578 w 4421337"/>
              <a:gd name="connsiteY5" fmla="*/ 5001173 h 6243264"/>
              <a:gd name="connsiteX6" fmla="*/ 4421337 w 4421337"/>
              <a:gd name="connsiteY6" fmla="*/ 0 h 6243264"/>
              <a:gd name="connsiteX7" fmla="*/ 1539752 w 4421337"/>
              <a:gd name="connsiteY7" fmla="*/ 1 h 6243264"/>
              <a:gd name="connsiteX0" fmla="*/ 1358043 w 4239628"/>
              <a:gd name="connsiteY0" fmla="*/ 1 h 6243264"/>
              <a:gd name="connsiteX1" fmla="*/ 49303 w 4239628"/>
              <a:gd name="connsiteY1" fmla="*/ 1946272 h 6243264"/>
              <a:gd name="connsiteX2" fmla="*/ 342042 w 4239628"/>
              <a:gd name="connsiteY2" fmla="*/ 3083035 h 6243264"/>
              <a:gd name="connsiteX3" fmla="*/ 771214 w 4239628"/>
              <a:gd name="connsiteY3" fmla="*/ 5342759 h 6243264"/>
              <a:gd name="connsiteX4" fmla="*/ 1971145 w 4239628"/>
              <a:gd name="connsiteY4" fmla="*/ 6236139 h 6243264"/>
              <a:gd name="connsiteX5" fmla="*/ 4230869 w 4239628"/>
              <a:gd name="connsiteY5" fmla="*/ 5001173 h 6243264"/>
              <a:gd name="connsiteX6" fmla="*/ 4239628 w 4239628"/>
              <a:gd name="connsiteY6" fmla="*/ 0 h 6243264"/>
              <a:gd name="connsiteX7" fmla="*/ 1358043 w 4239628"/>
              <a:gd name="connsiteY7" fmla="*/ 1 h 624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9628" h="6243264">
                <a:moveTo>
                  <a:pt x="1358043" y="1"/>
                </a:moveTo>
                <a:cubicBezTo>
                  <a:pt x="626861" y="318417"/>
                  <a:pt x="218636" y="1432433"/>
                  <a:pt x="49303" y="1946272"/>
                </a:cubicBezTo>
                <a:cubicBezTo>
                  <a:pt x="-120030" y="2460111"/>
                  <a:pt x="188929" y="2510991"/>
                  <a:pt x="342042" y="3083035"/>
                </a:cubicBezTo>
                <a:cubicBezTo>
                  <a:pt x="432548" y="3664023"/>
                  <a:pt x="499697" y="4817242"/>
                  <a:pt x="771214" y="5342759"/>
                </a:cubicBezTo>
                <a:cubicBezTo>
                  <a:pt x="1042731" y="5868276"/>
                  <a:pt x="1466065" y="6304748"/>
                  <a:pt x="1971145" y="6236139"/>
                </a:cubicBezTo>
                <a:cubicBezTo>
                  <a:pt x="2476225" y="6167530"/>
                  <a:pt x="3919938" y="5900391"/>
                  <a:pt x="4230869" y="5001173"/>
                </a:cubicBezTo>
                <a:cubicBezTo>
                  <a:pt x="4233789" y="3334115"/>
                  <a:pt x="4236708" y="1667058"/>
                  <a:pt x="4239628" y="0"/>
                </a:cubicBezTo>
                <a:lnTo>
                  <a:pt x="1358043" y="1"/>
                </a:lnTo>
                <a:close/>
              </a:path>
            </a:pathLst>
          </a:custGeom>
          <a:solidFill>
            <a:schemeClr val="accent2">
              <a:alpha val="8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latin typeface="Gill Sans Light"/>
                <a:cs typeface="Gill Sans Light"/>
              </a:rPr>
              <a:t>Interesting </a:t>
            </a:r>
            <a:br>
              <a:rPr lang="en-US" sz="4000" dirty="0">
                <a:latin typeface="Gill Sans Light"/>
                <a:cs typeface="Gill Sans Light"/>
              </a:rPr>
            </a:br>
            <a:r>
              <a:rPr lang="en-US" sz="4000" dirty="0">
                <a:latin typeface="Gill Sans Light"/>
                <a:cs typeface="Gill Sans Light"/>
              </a:rPr>
              <a:t>Machine Learning</a:t>
            </a:r>
          </a:p>
          <a:p>
            <a:pPr algn="ctr"/>
            <a:r>
              <a:rPr lang="en-US" sz="4000" dirty="0">
                <a:latin typeface="Gill Sans Light"/>
                <a:cs typeface="Gill Sans Light"/>
              </a:rPr>
              <a:t>Research</a:t>
            </a:r>
          </a:p>
          <a:p>
            <a:pPr algn="ctr"/>
            <a:endParaRPr lang="en-US" sz="4000" dirty="0">
              <a:latin typeface="Gill Sans Light"/>
              <a:cs typeface="Gill Sans Light"/>
            </a:endParaRPr>
          </a:p>
          <a:p>
            <a:pPr algn="ctr"/>
            <a:endParaRPr lang="en-US" sz="4000" dirty="0">
              <a:latin typeface="Gill Sans Light"/>
              <a:cs typeface="Gill Sans Light"/>
            </a:endParaRPr>
          </a:p>
          <a:p>
            <a:pPr algn="ctr"/>
            <a:endParaRPr lang="en-US" sz="4000" dirty="0">
              <a:latin typeface="Gill Sans Light"/>
              <a:cs typeface="Gill Sans Light"/>
            </a:endParaRPr>
          </a:p>
        </p:txBody>
      </p:sp>
      <p:sp>
        <p:nvSpPr>
          <p:cNvPr id="58" name="Rounded Rectangle 57"/>
          <p:cNvSpPr/>
          <p:nvPr/>
        </p:nvSpPr>
        <p:spPr>
          <a:xfrm rot="2625877">
            <a:off x="1716606" y="1958832"/>
            <a:ext cx="7301073" cy="4463827"/>
          </a:xfrm>
          <a:custGeom>
            <a:avLst/>
            <a:gdLst>
              <a:gd name="connsiteX0" fmla="*/ 0 w 6091794"/>
              <a:gd name="connsiteY0" fmla="*/ 464886 h 2789258"/>
              <a:gd name="connsiteX1" fmla="*/ 464886 w 6091794"/>
              <a:gd name="connsiteY1" fmla="*/ 0 h 2789258"/>
              <a:gd name="connsiteX2" fmla="*/ 5626908 w 6091794"/>
              <a:gd name="connsiteY2" fmla="*/ 0 h 2789258"/>
              <a:gd name="connsiteX3" fmla="*/ 6091794 w 6091794"/>
              <a:gd name="connsiteY3" fmla="*/ 464886 h 2789258"/>
              <a:gd name="connsiteX4" fmla="*/ 6091794 w 6091794"/>
              <a:gd name="connsiteY4" fmla="*/ 2324372 h 2789258"/>
              <a:gd name="connsiteX5" fmla="*/ 5626908 w 6091794"/>
              <a:gd name="connsiteY5" fmla="*/ 2789258 h 2789258"/>
              <a:gd name="connsiteX6" fmla="*/ 464886 w 6091794"/>
              <a:gd name="connsiteY6" fmla="*/ 2789258 h 2789258"/>
              <a:gd name="connsiteX7" fmla="*/ 0 w 6091794"/>
              <a:gd name="connsiteY7" fmla="*/ 2324372 h 2789258"/>
              <a:gd name="connsiteX8" fmla="*/ 0 w 6091794"/>
              <a:gd name="connsiteY8" fmla="*/ 464886 h 2789258"/>
              <a:gd name="connsiteX0" fmla="*/ 0 w 6091794"/>
              <a:gd name="connsiteY0" fmla="*/ 62677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0 w 6091794"/>
              <a:gd name="connsiteY8" fmla="*/ 626775 h 2951147"/>
              <a:gd name="connsiteX0" fmla="*/ 283489 w 6091794"/>
              <a:gd name="connsiteY0" fmla="*/ 69483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283489 w 6091794"/>
              <a:gd name="connsiteY8" fmla="*/ 694835 h 2951147"/>
              <a:gd name="connsiteX0" fmla="*/ 283489 w 6091794"/>
              <a:gd name="connsiteY0" fmla="*/ 694835 h 3704961"/>
              <a:gd name="connsiteX1" fmla="*/ 1001123 w 6091794"/>
              <a:gd name="connsiteY1" fmla="*/ 0 h 3704961"/>
              <a:gd name="connsiteX2" fmla="*/ 5626908 w 6091794"/>
              <a:gd name="connsiteY2" fmla="*/ 161889 h 3704961"/>
              <a:gd name="connsiteX3" fmla="*/ 6091794 w 6091794"/>
              <a:gd name="connsiteY3" fmla="*/ 626775 h 3704961"/>
              <a:gd name="connsiteX4" fmla="*/ 6091794 w 6091794"/>
              <a:gd name="connsiteY4" fmla="*/ 2486261 h 3704961"/>
              <a:gd name="connsiteX5" fmla="*/ 5626908 w 6091794"/>
              <a:gd name="connsiteY5" fmla="*/ 2951147 h 3704961"/>
              <a:gd name="connsiteX6" fmla="*/ 3201814 w 6091794"/>
              <a:gd name="connsiteY6" fmla="*/ 3704961 h 3704961"/>
              <a:gd name="connsiteX7" fmla="*/ 464886 w 6091794"/>
              <a:gd name="connsiteY7" fmla="*/ 2951147 h 3704961"/>
              <a:gd name="connsiteX8" fmla="*/ 0 w 6091794"/>
              <a:gd name="connsiteY8" fmla="*/ 2486261 h 3704961"/>
              <a:gd name="connsiteX9" fmla="*/ 283489 w 6091794"/>
              <a:gd name="connsiteY9" fmla="*/ 694835 h 3704961"/>
              <a:gd name="connsiteX0" fmla="*/ 283489 w 7279727"/>
              <a:gd name="connsiteY0" fmla="*/ 694835 h 3704961"/>
              <a:gd name="connsiteX1" fmla="*/ 1001123 w 7279727"/>
              <a:gd name="connsiteY1" fmla="*/ 0 h 3704961"/>
              <a:gd name="connsiteX2" fmla="*/ 5626908 w 7279727"/>
              <a:gd name="connsiteY2" fmla="*/ 161889 h 3704961"/>
              <a:gd name="connsiteX3" fmla="*/ 7279727 w 7279727"/>
              <a:gd name="connsiteY3" fmla="*/ 119648 h 3704961"/>
              <a:gd name="connsiteX4" fmla="*/ 6091794 w 7279727"/>
              <a:gd name="connsiteY4" fmla="*/ 2486261 h 3704961"/>
              <a:gd name="connsiteX5" fmla="*/ 5626908 w 7279727"/>
              <a:gd name="connsiteY5" fmla="*/ 2951147 h 3704961"/>
              <a:gd name="connsiteX6" fmla="*/ 3201814 w 7279727"/>
              <a:gd name="connsiteY6" fmla="*/ 3704961 h 3704961"/>
              <a:gd name="connsiteX7" fmla="*/ 464886 w 7279727"/>
              <a:gd name="connsiteY7" fmla="*/ 2951147 h 3704961"/>
              <a:gd name="connsiteX8" fmla="*/ 0 w 7279727"/>
              <a:gd name="connsiteY8" fmla="*/ 2486261 h 3704961"/>
              <a:gd name="connsiteX9" fmla="*/ 283489 w 7279727"/>
              <a:gd name="connsiteY9" fmla="*/ 694835 h 3704961"/>
              <a:gd name="connsiteX0" fmla="*/ 283489 w 7279727"/>
              <a:gd name="connsiteY0" fmla="*/ 943079 h 3953205"/>
              <a:gd name="connsiteX1" fmla="*/ 1001123 w 7279727"/>
              <a:gd name="connsiteY1" fmla="*/ 248244 h 3953205"/>
              <a:gd name="connsiteX2" fmla="*/ 3269370 w 7279727"/>
              <a:gd name="connsiteY2" fmla="*/ 0 h 3953205"/>
              <a:gd name="connsiteX3" fmla="*/ 7279727 w 7279727"/>
              <a:gd name="connsiteY3" fmla="*/ 367892 h 3953205"/>
              <a:gd name="connsiteX4" fmla="*/ 6091794 w 7279727"/>
              <a:gd name="connsiteY4" fmla="*/ 2734505 h 3953205"/>
              <a:gd name="connsiteX5" fmla="*/ 5626908 w 7279727"/>
              <a:gd name="connsiteY5" fmla="*/ 3199391 h 3953205"/>
              <a:gd name="connsiteX6" fmla="*/ 3201814 w 7279727"/>
              <a:gd name="connsiteY6" fmla="*/ 3953205 h 3953205"/>
              <a:gd name="connsiteX7" fmla="*/ 464886 w 7279727"/>
              <a:gd name="connsiteY7" fmla="*/ 3199391 h 3953205"/>
              <a:gd name="connsiteX8" fmla="*/ 0 w 7279727"/>
              <a:gd name="connsiteY8" fmla="*/ 2734505 h 3953205"/>
              <a:gd name="connsiteX9" fmla="*/ 283489 w 7279727"/>
              <a:gd name="connsiteY9" fmla="*/ 943079 h 3953205"/>
              <a:gd name="connsiteX0" fmla="*/ 283489 w 7279727"/>
              <a:gd name="connsiteY0" fmla="*/ 944430 h 3954556"/>
              <a:gd name="connsiteX1" fmla="*/ 1001123 w 7279727"/>
              <a:gd name="connsiteY1" fmla="*/ 249595 h 3954556"/>
              <a:gd name="connsiteX2" fmla="*/ 3269370 w 7279727"/>
              <a:gd name="connsiteY2" fmla="*/ 1351 h 3954556"/>
              <a:gd name="connsiteX3" fmla="*/ 4698843 w 7279727"/>
              <a:gd name="connsiteY3" fmla="*/ 604521 h 3954556"/>
              <a:gd name="connsiteX4" fmla="*/ 7279727 w 7279727"/>
              <a:gd name="connsiteY4" fmla="*/ 369243 h 3954556"/>
              <a:gd name="connsiteX5" fmla="*/ 6091794 w 7279727"/>
              <a:gd name="connsiteY5" fmla="*/ 2735856 h 3954556"/>
              <a:gd name="connsiteX6" fmla="*/ 5626908 w 7279727"/>
              <a:gd name="connsiteY6" fmla="*/ 3200742 h 3954556"/>
              <a:gd name="connsiteX7" fmla="*/ 3201814 w 7279727"/>
              <a:gd name="connsiteY7" fmla="*/ 3954556 h 3954556"/>
              <a:gd name="connsiteX8" fmla="*/ 464886 w 7279727"/>
              <a:gd name="connsiteY8" fmla="*/ 3200742 h 3954556"/>
              <a:gd name="connsiteX9" fmla="*/ 0 w 7279727"/>
              <a:gd name="connsiteY9" fmla="*/ 2735856 h 3954556"/>
              <a:gd name="connsiteX10" fmla="*/ 283489 w 7279727"/>
              <a:gd name="connsiteY10" fmla="*/ 944430 h 3954556"/>
              <a:gd name="connsiteX0" fmla="*/ 283489 w 7279784"/>
              <a:gd name="connsiteY0" fmla="*/ 1335175 h 4345301"/>
              <a:gd name="connsiteX1" fmla="*/ 1001123 w 7279784"/>
              <a:gd name="connsiteY1" fmla="*/ 640340 h 4345301"/>
              <a:gd name="connsiteX2" fmla="*/ 3269370 w 7279784"/>
              <a:gd name="connsiteY2" fmla="*/ 392096 h 4345301"/>
              <a:gd name="connsiteX3" fmla="*/ 4698843 w 7279784"/>
              <a:gd name="connsiteY3" fmla="*/ 995266 h 4345301"/>
              <a:gd name="connsiteX4" fmla="*/ 6355654 w 7279784"/>
              <a:gd name="connsiteY4" fmla="*/ 2672 h 4345301"/>
              <a:gd name="connsiteX5" fmla="*/ 7279727 w 7279784"/>
              <a:gd name="connsiteY5" fmla="*/ 759988 h 4345301"/>
              <a:gd name="connsiteX6" fmla="*/ 6091794 w 7279784"/>
              <a:gd name="connsiteY6" fmla="*/ 3126601 h 4345301"/>
              <a:gd name="connsiteX7" fmla="*/ 5626908 w 7279784"/>
              <a:gd name="connsiteY7" fmla="*/ 3591487 h 4345301"/>
              <a:gd name="connsiteX8" fmla="*/ 3201814 w 7279784"/>
              <a:gd name="connsiteY8" fmla="*/ 4345301 h 4345301"/>
              <a:gd name="connsiteX9" fmla="*/ 464886 w 7279784"/>
              <a:gd name="connsiteY9" fmla="*/ 3591487 h 4345301"/>
              <a:gd name="connsiteX10" fmla="*/ 0 w 7279784"/>
              <a:gd name="connsiteY10" fmla="*/ 3126601 h 4345301"/>
              <a:gd name="connsiteX11" fmla="*/ 283489 w 7279784"/>
              <a:gd name="connsiteY11" fmla="*/ 1335175 h 4345301"/>
              <a:gd name="connsiteX0" fmla="*/ 283489 w 7279784"/>
              <a:gd name="connsiteY0" fmla="*/ 1432928 h 4443054"/>
              <a:gd name="connsiteX1" fmla="*/ 1001123 w 7279784"/>
              <a:gd name="connsiteY1" fmla="*/ 738093 h 4443054"/>
              <a:gd name="connsiteX2" fmla="*/ 2994960 w 7279784"/>
              <a:gd name="connsiteY2" fmla="*/ 743 h 4443054"/>
              <a:gd name="connsiteX3" fmla="*/ 4698843 w 7279784"/>
              <a:gd name="connsiteY3" fmla="*/ 1093019 h 4443054"/>
              <a:gd name="connsiteX4" fmla="*/ 6355654 w 7279784"/>
              <a:gd name="connsiteY4" fmla="*/ 100425 h 4443054"/>
              <a:gd name="connsiteX5" fmla="*/ 7279727 w 7279784"/>
              <a:gd name="connsiteY5" fmla="*/ 857741 h 4443054"/>
              <a:gd name="connsiteX6" fmla="*/ 6091794 w 7279784"/>
              <a:gd name="connsiteY6" fmla="*/ 3224354 h 4443054"/>
              <a:gd name="connsiteX7" fmla="*/ 5626908 w 7279784"/>
              <a:gd name="connsiteY7" fmla="*/ 3689240 h 4443054"/>
              <a:gd name="connsiteX8" fmla="*/ 3201814 w 7279784"/>
              <a:gd name="connsiteY8" fmla="*/ 4443054 h 4443054"/>
              <a:gd name="connsiteX9" fmla="*/ 464886 w 7279784"/>
              <a:gd name="connsiteY9" fmla="*/ 3689240 h 4443054"/>
              <a:gd name="connsiteX10" fmla="*/ 0 w 7279784"/>
              <a:gd name="connsiteY10" fmla="*/ 3224354 h 4443054"/>
              <a:gd name="connsiteX11" fmla="*/ 283489 w 7279784"/>
              <a:gd name="connsiteY11" fmla="*/ 1432928 h 4443054"/>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26908 w 7279782"/>
              <a:gd name="connsiteY7" fmla="*/ 3710013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75584 w 7279782"/>
              <a:gd name="connsiteY7" fmla="*/ 3799625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039452"/>
              <a:gd name="connsiteY0" fmla="*/ 1453701 h 4463827"/>
              <a:gd name="connsiteX1" fmla="*/ 1001123 w 7039452"/>
              <a:gd name="connsiteY1" fmla="*/ 758866 h 4463827"/>
              <a:gd name="connsiteX2" fmla="*/ 2994960 w 7039452"/>
              <a:gd name="connsiteY2" fmla="*/ 21516 h 4463827"/>
              <a:gd name="connsiteX3" fmla="*/ 4820877 w 7039452"/>
              <a:gd name="connsiteY3" fmla="*/ 50931 h 4463827"/>
              <a:gd name="connsiteX4" fmla="*/ 6355654 w 7039452"/>
              <a:gd name="connsiteY4" fmla="*/ 121198 h 4463827"/>
              <a:gd name="connsiteX5" fmla="*/ 7039363 w 7039452"/>
              <a:gd name="connsiteY5" fmla="*/ 1108730 h 4463827"/>
              <a:gd name="connsiteX6" fmla="*/ 6091794 w 7039452"/>
              <a:gd name="connsiteY6" fmla="*/ 3245127 h 4463827"/>
              <a:gd name="connsiteX7" fmla="*/ 5675584 w 7039452"/>
              <a:gd name="connsiteY7" fmla="*/ 3799625 h 4463827"/>
              <a:gd name="connsiteX8" fmla="*/ 3201814 w 7039452"/>
              <a:gd name="connsiteY8" fmla="*/ 4463827 h 4463827"/>
              <a:gd name="connsiteX9" fmla="*/ 464886 w 7039452"/>
              <a:gd name="connsiteY9" fmla="*/ 3710013 h 4463827"/>
              <a:gd name="connsiteX10" fmla="*/ 0 w 7039452"/>
              <a:gd name="connsiteY10" fmla="*/ 3245127 h 4463827"/>
              <a:gd name="connsiteX11" fmla="*/ 283489 w 7039452"/>
              <a:gd name="connsiteY11" fmla="*/ 1453701 h 4463827"/>
              <a:gd name="connsiteX0" fmla="*/ 283489 w 7039444"/>
              <a:gd name="connsiteY0" fmla="*/ 1453701 h 4463827"/>
              <a:gd name="connsiteX1" fmla="*/ 1001123 w 7039444"/>
              <a:gd name="connsiteY1" fmla="*/ 758866 h 4463827"/>
              <a:gd name="connsiteX2" fmla="*/ 2994960 w 7039444"/>
              <a:gd name="connsiteY2" fmla="*/ 21516 h 4463827"/>
              <a:gd name="connsiteX3" fmla="*/ 4820877 w 7039444"/>
              <a:gd name="connsiteY3" fmla="*/ 50931 h 4463827"/>
              <a:gd name="connsiteX4" fmla="*/ 6324028 w 7039444"/>
              <a:gd name="connsiteY4" fmla="*/ 151489 h 4463827"/>
              <a:gd name="connsiteX5" fmla="*/ 7039363 w 7039444"/>
              <a:gd name="connsiteY5" fmla="*/ 1108730 h 4463827"/>
              <a:gd name="connsiteX6" fmla="*/ 6091794 w 7039444"/>
              <a:gd name="connsiteY6" fmla="*/ 3245127 h 4463827"/>
              <a:gd name="connsiteX7" fmla="*/ 5675584 w 7039444"/>
              <a:gd name="connsiteY7" fmla="*/ 3799625 h 4463827"/>
              <a:gd name="connsiteX8" fmla="*/ 3201814 w 7039444"/>
              <a:gd name="connsiteY8" fmla="*/ 4463827 h 4463827"/>
              <a:gd name="connsiteX9" fmla="*/ 464886 w 7039444"/>
              <a:gd name="connsiteY9" fmla="*/ 3710013 h 4463827"/>
              <a:gd name="connsiteX10" fmla="*/ 0 w 7039444"/>
              <a:gd name="connsiteY10" fmla="*/ 3245127 h 4463827"/>
              <a:gd name="connsiteX11" fmla="*/ 283489 w 7039444"/>
              <a:gd name="connsiteY11" fmla="*/ 1453701 h 4463827"/>
              <a:gd name="connsiteX0" fmla="*/ 283489 w 7301073"/>
              <a:gd name="connsiteY0" fmla="*/ 1453701 h 4463827"/>
              <a:gd name="connsiteX1" fmla="*/ 1001123 w 7301073"/>
              <a:gd name="connsiteY1" fmla="*/ 758866 h 4463827"/>
              <a:gd name="connsiteX2" fmla="*/ 2994960 w 7301073"/>
              <a:gd name="connsiteY2" fmla="*/ 21516 h 4463827"/>
              <a:gd name="connsiteX3" fmla="*/ 4820877 w 7301073"/>
              <a:gd name="connsiteY3" fmla="*/ 50931 h 4463827"/>
              <a:gd name="connsiteX4" fmla="*/ 6324028 w 7301073"/>
              <a:gd name="connsiteY4" fmla="*/ 151489 h 4463827"/>
              <a:gd name="connsiteX5" fmla="*/ 7301023 w 7301073"/>
              <a:gd name="connsiteY5" fmla="*/ 1040036 h 4463827"/>
              <a:gd name="connsiteX6" fmla="*/ 6091794 w 7301073"/>
              <a:gd name="connsiteY6" fmla="*/ 3245127 h 4463827"/>
              <a:gd name="connsiteX7" fmla="*/ 5675584 w 7301073"/>
              <a:gd name="connsiteY7" fmla="*/ 3799625 h 4463827"/>
              <a:gd name="connsiteX8" fmla="*/ 3201814 w 7301073"/>
              <a:gd name="connsiteY8" fmla="*/ 4463827 h 4463827"/>
              <a:gd name="connsiteX9" fmla="*/ 464886 w 7301073"/>
              <a:gd name="connsiteY9" fmla="*/ 3710013 h 4463827"/>
              <a:gd name="connsiteX10" fmla="*/ 0 w 7301073"/>
              <a:gd name="connsiteY10" fmla="*/ 3245127 h 4463827"/>
              <a:gd name="connsiteX11" fmla="*/ 283489 w 7301073"/>
              <a:gd name="connsiteY11" fmla="*/ 1453701 h 44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1073" h="4463827">
                <a:moveTo>
                  <a:pt x="283489" y="1453701"/>
                </a:moveTo>
                <a:cubicBezTo>
                  <a:pt x="283489" y="1196952"/>
                  <a:pt x="549211" y="997563"/>
                  <a:pt x="1001123" y="758866"/>
                </a:cubicBezTo>
                <a:cubicBezTo>
                  <a:pt x="1453035" y="520169"/>
                  <a:pt x="1274286" y="21516"/>
                  <a:pt x="2994960" y="21516"/>
                </a:cubicBezTo>
                <a:cubicBezTo>
                  <a:pt x="3608067" y="-11286"/>
                  <a:pt x="4152484" y="-10384"/>
                  <a:pt x="4820877" y="50931"/>
                </a:cubicBezTo>
                <a:cubicBezTo>
                  <a:pt x="5297500" y="109107"/>
                  <a:pt x="5910670" y="-13362"/>
                  <a:pt x="6324028" y="151489"/>
                </a:cubicBezTo>
                <a:cubicBezTo>
                  <a:pt x="6737386" y="316340"/>
                  <a:pt x="7307242" y="642461"/>
                  <a:pt x="7301023" y="1040036"/>
                </a:cubicBezTo>
                <a:lnTo>
                  <a:pt x="6091794" y="3245127"/>
                </a:lnTo>
                <a:cubicBezTo>
                  <a:pt x="6091794" y="3501876"/>
                  <a:pt x="5932333" y="3799625"/>
                  <a:pt x="5675584" y="3799625"/>
                </a:cubicBezTo>
                <a:cubicBezTo>
                  <a:pt x="4915948" y="3802094"/>
                  <a:pt x="3961450" y="4461358"/>
                  <a:pt x="3201814" y="4463827"/>
                </a:cubicBezTo>
                <a:lnTo>
                  <a:pt x="464886" y="3710013"/>
                </a:lnTo>
                <a:cubicBezTo>
                  <a:pt x="208137" y="3710013"/>
                  <a:pt x="0" y="3501876"/>
                  <a:pt x="0" y="3245127"/>
                </a:cubicBezTo>
                <a:lnTo>
                  <a:pt x="283489" y="1453701"/>
                </a:lnTo>
                <a:close/>
              </a:path>
            </a:pathLst>
          </a:custGeom>
          <a:solidFill>
            <a:schemeClr val="accent1">
              <a:alpha val="80000"/>
            </a:schemeClr>
          </a:solidFill>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Gill Sans Light"/>
                <a:cs typeface="Gill Sans Light"/>
              </a:rPr>
              <a:t>Interesting </a:t>
            </a:r>
            <a:br>
              <a:rPr lang="en-US" sz="4400" dirty="0">
                <a:latin typeface="Gill Sans Light"/>
                <a:cs typeface="Gill Sans Light"/>
              </a:rPr>
            </a:br>
            <a:r>
              <a:rPr lang="en-US" sz="4400" dirty="0">
                <a:latin typeface="Gill Sans Light"/>
                <a:cs typeface="Gill Sans Light"/>
              </a:rPr>
              <a:t>Systems Research</a:t>
            </a:r>
          </a:p>
        </p:txBody>
      </p:sp>
      <p:sp>
        <p:nvSpPr>
          <p:cNvPr id="2" name="Oval 1"/>
          <p:cNvSpPr/>
          <p:nvPr/>
        </p:nvSpPr>
        <p:spPr>
          <a:xfrm rot="3646002">
            <a:off x="5220309" y="3181247"/>
            <a:ext cx="4670497" cy="2068697"/>
          </a:xfrm>
          <a:prstGeom prst="ellipse">
            <a:avLst/>
          </a:prstGeom>
          <a:solidFill>
            <a:srgbClr val="7030A0">
              <a:alpha val="81000"/>
            </a:srgbClr>
          </a:solidFill>
          <a:ln>
            <a:headEnd type="none" w="med" len="med"/>
            <a:tailEnd type="none"/>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3600" dirty="0">
                <a:latin typeface="Gill Sans Light"/>
                <a:cs typeface="Gill Sans Light"/>
              </a:rPr>
              <a:t>Abstraction</a:t>
            </a:r>
          </a:p>
        </p:txBody>
      </p:sp>
    </p:spTree>
    <p:extLst>
      <p:ext uri="{BB962C8B-B14F-4D97-AF65-F5344CB8AC3E}">
        <p14:creationId xmlns:p14="http://schemas.microsoft.com/office/powerpoint/2010/main" val="33920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grpSp>
        <p:nvGrpSpPr>
          <p:cNvPr id="3" name="Group 2"/>
          <p:cNvGrpSpPr/>
          <p:nvPr/>
        </p:nvGrpSpPr>
        <p:grpSpPr>
          <a:xfrm>
            <a:off x="2414332" y="2873803"/>
            <a:ext cx="2006259" cy="1472036"/>
            <a:chOff x="890331" y="2873803"/>
            <a:chExt cx="2006259" cy="1472036"/>
          </a:xfrm>
        </p:grpSpPr>
        <p:sp>
          <p:nvSpPr>
            <p:cNvPr id="19" name="Isosceles Triangle 18"/>
            <p:cNvSpPr/>
            <p:nvPr/>
          </p:nvSpPr>
          <p:spPr>
            <a:xfrm>
              <a:off x="890331"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1370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gr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grpSp>
        <p:nvGrpSpPr>
          <p:cNvPr id="5" name="Group 4"/>
          <p:cNvGrpSpPr/>
          <p:nvPr/>
        </p:nvGrpSpPr>
        <p:grpSpPr>
          <a:xfrm>
            <a:off x="6934163" y="2688214"/>
            <a:ext cx="1829407" cy="1828800"/>
            <a:chOff x="5410162" y="2688214"/>
            <a:chExt cx="1829407" cy="1828800"/>
          </a:xfrm>
        </p:grpSpPr>
        <p:sp>
          <p:nvSpPr>
            <p:cNvPr id="21" name="Hexagon 20"/>
            <p:cNvSpPr/>
            <p:nvPr/>
          </p:nvSpPr>
          <p:spPr>
            <a:xfrm rot="5400000">
              <a:off x="5410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5410162" y="3250882"/>
              <a:ext cx="1818218" cy="707886"/>
            </a:xfrm>
            <a:prstGeom prst="rect">
              <a:avLst/>
            </a:prstGeom>
            <a:noFill/>
            <a:ln>
              <a:no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Large-Scale</a:t>
              </a:r>
            </a:p>
            <a:p>
              <a:r>
                <a:rPr lang="en-US" dirty="0"/>
                <a:t>Systems</a:t>
              </a:r>
            </a:p>
          </p:txBody>
        </p:sp>
      </p:grpSp>
      <p:sp>
        <p:nvSpPr>
          <p:cNvPr id="26" name="TextBox 25"/>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Tree>
    <p:extLst>
      <p:ext uri="{BB962C8B-B14F-4D97-AF65-F5344CB8AC3E}">
        <p14:creationId xmlns:p14="http://schemas.microsoft.com/office/powerpoint/2010/main" val="10131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3" grpId="0"/>
      <p:bldP spid="24" grpId="0"/>
      <p:bldP spid="25" grpId="0"/>
      <p:bldP spid="27" grpId="0"/>
      <p:bldP spid="28"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734253" y="1857154"/>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sp>
        <p:nvSpPr>
          <p:cNvPr id="30" name="Rectangle 29"/>
          <p:cNvSpPr/>
          <p:nvPr/>
        </p:nvSpPr>
        <p:spPr>
          <a:xfrm>
            <a:off x="7129513" y="2179447"/>
            <a:ext cx="184596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34" name="Rectangle 33"/>
          <p:cNvSpPr/>
          <p:nvPr/>
        </p:nvSpPr>
        <p:spPr>
          <a:xfrm>
            <a:off x="8830678" y="2856372"/>
            <a:ext cx="138012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5273613" y="2666292"/>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30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0" grpId="1" animBg="1"/>
      <p:bldP spid="34" grpId="0" animBg="1"/>
      <p:bldP spid="34"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533756" y="2516329"/>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9" name="Freeform 8"/>
          <p:cNvSpPr/>
          <p:nvPr/>
        </p:nvSpPr>
        <p:spPr>
          <a:xfrm>
            <a:off x="5256333" y="2626560"/>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3191455" y="5460481"/>
            <a:ext cx="6350150" cy="954107"/>
          </a:xfrm>
          <a:prstGeom prst="rect">
            <a:avLst/>
          </a:prstGeom>
          <a:noFill/>
        </p:spPr>
        <p:txBody>
          <a:bodyPr wrap="square" rtlCol="0">
            <a:spAutoFit/>
          </a:bodyPr>
          <a:lstStyle/>
          <a:p>
            <a:pPr algn="ctr"/>
            <a:r>
              <a:rPr lang="en-US" sz="2800" dirty="0">
                <a:latin typeface="Gill Sans Light"/>
                <a:cs typeface="Gill Sans Light"/>
              </a:rPr>
              <a:t>Learning systems combine the complexities of machine learning with system design</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cxnSp>
        <p:nvCxnSpPr>
          <p:cNvPr id="26" name="Straight Connector 25"/>
          <p:cNvCxnSpPr>
            <a:endCxn id="27" idx="1"/>
          </p:cNvCxnSpPr>
          <p:nvPr/>
        </p:nvCxnSpPr>
        <p:spPr>
          <a:xfrm>
            <a:off x="3417821" y="2873803"/>
            <a:ext cx="2037056" cy="24507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414331" y="2873803"/>
            <a:ext cx="1003490" cy="1463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7" idx="0"/>
          </p:cNvCxnSpPr>
          <p:nvPr/>
        </p:nvCxnSpPr>
        <p:spPr>
          <a:xfrm flipV="1">
            <a:off x="2414332" y="4337201"/>
            <a:ext cx="2006259" cy="863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0"/>
            <a:endCxn id="27" idx="1"/>
          </p:cNvCxnSpPr>
          <p:nvPr/>
        </p:nvCxnSpPr>
        <p:spPr>
          <a:xfrm flipV="1">
            <a:off x="2414331" y="3118873"/>
            <a:ext cx="3040546" cy="122696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7839592" y="2702666"/>
            <a:ext cx="912789" cy="136286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7839592" y="2702666"/>
            <a:ext cx="20345" cy="18143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8" idx="3"/>
          </p:cNvCxnSpPr>
          <p:nvPr/>
        </p:nvCxnSpPr>
        <p:spPr>
          <a:xfrm flipV="1">
            <a:off x="6934163" y="2702667"/>
            <a:ext cx="905429" cy="13311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934769" y="2702666"/>
            <a:ext cx="904822"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25" idx="0"/>
          </p:cNvCxnSpPr>
          <p:nvPr/>
        </p:nvCxnSpPr>
        <p:spPr>
          <a:xfrm>
            <a:off x="6934770" y="3153601"/>
            <a:ext cx="925167" cy="136337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28" idx="3"/>
          </p:cNvCxnSpPr>
          <p:nvPr/>
        </p:nvCxnSpPr>
        <p:spPr>
          <a:xfrm flipH="1">
            <a:off x="6934163" y="3153601"/>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8735702" y="3156598"/>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7859937" y="4036791"/>
            <a:ext cx="875765" cy="48018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934770" y="4065527"/>
            <a:ext cx="925167" cy="45144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flipV="1">
            <a:off x="7839592" y="3116813"/>
            <a:ext cx="912789" cy="140016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934769" y="3156598"/>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21900" y="4032032"/>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23" idx="1"/>
          </p:cNvCxnSpPr>
          <p:nvPr/>
        </p:nvCxnSpPr>
        <p:spPr>
          <a:xfrm flipV="1">
            <a:off x="6934770" y="3116813"/>
            <a:ext cx="1817611" cy="9152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934770" y="3156598"/>
            <a:ext cx="1788063" cy="8754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7" idx="1"/>
          </p:cNvCxnSpPr>
          <p:nvPr/>
        </p:nvCxnSpPr>
        <p:spPr>
          <a:xfrm flipH="1">
            <a:off x="4420591" y="3118873"/>
            <a:ext cx="1034286" cy="121832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6" idx="2"/>
            <a:endCxn id="28" idx="1"/>
          </p:cNvCxnSpPr>
          <p:nvPr/>
        </p:nvCxnSpPr>
        <p:spPr>
          <a:xfrm>
            <a:off x="3417821" y="2873803"/>
            <a:ext cx="1966042" cy="115999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28" idx="1"/>
          </p:cNvCxnSpPr>
          <p:nvPr/>
        </p:nvCxnSpPr>
        <p:spPr>
          <a:xfrm flipV="1">
            <a:off x="2414331" y="4033793"/>
            <a:ext cx="2969532" cy="30340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7" idx="0"/>
            <a:endCxn id="22" idx="1"/>
          </p:cNvCxnSpPr>
          <p:nvPr/>
        </p:nvCxnSpPr>
        <p:spPr>
          <a:xfrm flipV="1">
            <a:off x="2414331" y="2441057"/>
            <a:ext cx="4616058"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8" idx="0"/>
            <a:endCxn id="22" idx="1"/>
          </p:cNvCxnSpPr>
          <p:nvPr/>
        </p:nvCxnSpPr>
        <p:spPr>
          <a:xfrm flipV="1">
            <a:off x="4420591" y="2441057"/>
            <a:ext cx="2609799"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8" idx="0"/>
            <a:endCxn id="23" idx="1"/>
          </p:cNvCxnSpPr>
          <p:nvPr/>
        </p:nvCxnSpPr>
        <p:spPr>
          <a:xfrm flipV="1">
            <a:off x="4420590" y="3116813"/>
            <a:ext cx="4331790" cy="12290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6" idx="2"/>
            <a:endCxn id="23" idx="1"/>
          </p:cNvCxnSpPr>
          <p:nvPr/>
        </p:nvCxnSpPr>
        <p:spPr>
          <a:xfrm>
            <a:off x="3417822" y="2873802"/>
            <a:ext cx="5334559" cy="2430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4420592" y="4036791"/>
            <a:ext cx="4302241" cy="30040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6" idx="2"/>
          </p:cNvCxnSpPr>
          <p:nvPr/>
        </p:nvCxnSpPr>
        <p:spPr>
          <a:xfrm>
            <a:off x="3417821" y="2873802"/>
            <a:ext cx="5317880" cy="115823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24" idx="1"/>
          </p:cNvCxnSpPr>
          <p:nvPr/>
        </p:nvCxnSpPr>
        <p:spPr>
          <a:xfrm flipV="1">
            <a:off x="2414332" y="4005182"/>
            <a:ext cx="6338049" cy="3320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505201" y="2873803"/>
            <a:ext cx="4334391" cy="1615798"/>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7" idx="0"/>
          </p:cNvCxnSpPr>
          <p:nvPr/>
        </p:nvCxnSpPr>
        <p:spPr>
          <a:xfrm>
            <a:off x="2414332" y="4345839"/>
            <a:ext cx="5445605" cy="14376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4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Complexity</a:t>
            </a:r>
            <a:br>
              <a:rPr lang="en-US" dirty="0"/>
            </a:br>
            <a:r>
              <a:rPr lang="en-US" dirty="0"/>
              <a:t>Through Abstraction</a:t>
            </a:r>
          </a:p>
        </p:txBody>
      </p:sp>
      <p:sp>
        <p:nvSpPr>
          <p:cNvPr id="4" name="Rectangle 3"/>
          <p:cNvSpPr/>
          <p:nvPr/>
        </p:nvSpPr>
        <p:spPr>
          <a:xfrm>
            <a:off x="5351371" y="2033120"/>
            <a:ext cx="4872767" cy="1441616"/>
          </a:xfrm>
          <a:prstGeom prst="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sz="3200" dirty="0">
                <a:latin typeface="Gill Sans Light"/>
                <a:cs typeface="Gill Sans Light"/>
              </a:rPr>
              <a:t>Learning Algorithm</a:t>
            </a:r>
          </a:p>
          <a:p>
            <a:pPr algn="ctr">
              <a:lnSpc>
                <a:spcPct val="120000"/>
              </a:lnSpc>
            </a:pPr>
            <a:r>
              <a:rPr lang="en-US" sz="2800" dirty="0">
                <a:latin typeface="Gill Sans Light"/>
                <a:cs typeface="Gill Sans Light"/>
              </a:rPr>
              <a:t>Common Patterns</a:t>
            </a:r>
          </a:p>
        </p:txBody>
      </p:sp>
      <p:sp>
        <p:nvSpPr>
          <p:cNvPr id="5" name="Rectangle 4"/>
          <p:cNvSpPr/>
          <p:nvPr/>
        </p:nvSpPr>
        <p:spPr>
          <a:xfrm>
            <a:off x="5351372" y="4459696"/>
            <a:ext cx="4872767" cy="2042640"/>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algn="ctr"/>
            <a:r>
              <a:rPr lang="en-US" sz="3200" dirty="0">
                <a:latin typeface="Gill Sans Light"/>
                <a:cs typeface="Gill Sans Light"/>
              </a:rPr>
              <a:t>System</a:t>
            </a:r>
          </a:p>
        </p:txBody>
      </p:sp>
      <p:sp>
        <p:nvSpPr>
          <p:cNvPr id="6" name="Rectangle 5"/>
          <p:cNvSpPr/>
          <p:nvPr/>
        </p:nvSpPr>
        <p:spPr>
          <a:xfrm>
            <a:off x="5351371" y="3595696"/>
            <a:ext cx="4872767" cy="768960"/>
          </a:xfrm>
          <a:prstGeom prst="rect">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Gill Sans Light"/>
                <a:cs typeface="Gill Sans Light"/>
              </a:rPr>
              <a:t>Abstraction (API)</a:t>
            </a:r>
          </a:p>
        </p:txBody>
      </p:sp>
      <p:sp>
        <p:nvSpPr>
          <p:cNvPr id="8" name="Rectangle 7"/>
          <p:cNvSpPr/>
          <p:nvPr/>
        </p:nvSpPr>
        <p:spPr>
          <a:xfrm>
            <a:off x="5351370" y="4917617"/>
            <a:ext cx="4872768" cy="1425600"/>
          </a:xfrm>
          <a:prstGeom prst="rect">
            <a:avLst/>
          </a:prstGeom>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numCol="2" rtlCol="0" anchor="ctr"/>
          <a:lstStyle/>
          <a:p>
            <a:pPr marL="457200" indent="-457200">
              <a:buFont typeface="+mj-lt"/>
              <a:buAutoNum type="arabicPeriod"/>
            </a:pPr>
            <a:r>
              <a:rPr lang="en-US" sz="2400" dirty="0">
                <a:latin typeface="Gill Sans Light"/>
                <a:cs typeface="Gill Sans Light"/>
              </a:rPr>
              <a:t>Parallelism</a:t>
            </a:r>
          </a:p>
          <a:p>
            <a:pPr marL="457200" indent="-457200">
              <a:buFont typeface="+mj-lt"/>
              <a:buAutoNum type="arabicPeriod"/>
            </a:pPr>
            <a:r>
              <a:rPr lang="en-US" sz="2400" dirty="0">
                <a:latin typeface="Gill Sans Light"/>
                <a:cs typeface="Gill Sans Light"/>
              </a:rPr>
              <a:t>Data Locality</a:t>
            </a:r>
          </a:p>
          <a:p>
            <a:pPr marL="457200" indent="-457200">
              <a:buFont typeface="+mj-lt"/>
              <a:buAutoNum type="arabicPeriod"/>
            </a:pPr>
            <a:r>
              <a:rPr lang="en-US" sz="2400" dirty="0">
                <a:latin typeface="Gill Sans Light"/>
                <a:cs typeface="Gill Sans Light"/>
              </a:rPr>
              <a:t>Network</a:t>
            </a:r>
          </a:p>
          <a:p>
            <a:pPr marL="457200" indent="-457200">
              <a:buFont typeface="+mj-lt"/>
              <a:buAutoNum type="arabicPeriod"/>
            </a:pPr>
            <a:r>
              <a:rPr lang="en-US" sz="2400" dirty="0">
                <a:latin typeface="Gill Sans Light"/>
                <a:cs typeface="Gill Sans Light"/>
              </a:rPr>
              <a:t>Scheduling</a:t>
            </a:r>
          </a:p>
          <a:p>
            <a:pPr marL="457200" indent="-457200">
              <a:buFont typeface="+mj-lt"/>
              <a:buAutoNum type="arabicPeriod"/>
            </a:pPr>
            <a:r>
              <a:rPr lang="en-US" sz="2400" dirty="0">
                <a:latin typeface="Gill Sans Light"/>
                <a:cs typeface="Gill Sans Light"/>
              </a:rPr>
              <a:t>Fault-tolerance</a:t>
            </a:r>
          </a:p>
          <a:p>
            <a:pPr marL="457200" indent="-457200">
              <a:buFont typeface="+mj-lt"/>
              <a:buAutoNum type="arabicPeriod"/>
            </a:pPr>
            <a:r>
              <a:rPr lang="en-US" sz="2400" dirty="0">
                <a:latin typeface="Gill Sans Light"/>
                <a:cs typeface="Gill Sans Light"/>
              </a:rPr>
              <a:t>Stragglers</a:t>
            </a:r>
          </a:p>
        </p:txBody>
      </p:sp>
      <p:sp>
        <p:nvSpPr>
          <p:cNvPr id="10" name="TextBox 9"/>
          <p:cNvSpPr txBox="1"/>
          <p:nvPr/>
        </p:nvSpPr>
        <p:spPr>
          <a:xfrm>
            <a:off x="2927014" y="2377455"/>
            <a:ext cx="2352126" cy="830997"/>
          </a:xfrm>
          <a:prstGeom prst="rect">
            <a:avLst/>
          </a:prstGeom>
          <a:noFill/>
        </p:spPr>
        <p:txBody>
          <a:bodyPr wrap="none" rtlCol="0">
            <a:spAutoFit/>
          </a:bodyPr>
          <a:lstStyle/>
          <a:p>
            <a:pPr algn="r"/>
            <a:r>
              <a:rPr lang="en-US" sz="2400" dirty="0">
                <a:latin typeface="Gill Sans Light"/>
                <a:cs typeface="Gill Sans Light"/>
              </a:rPr>
              <a:t>Identify </a:t>
            </a:r>
            <a:br>
              <a:rPr lang="en-US" sz="2400" dirty="0">
                <a:latin typeface="Gill Sans Light"/>
                <a:cs typeface="Gill Sans Light"/>
              </a:rPr>
            </a:br>
            <a:r>
              <a:rPr lang="en-US" sz="2400" dirty="0">
                <a:latin typeface="Gill Sans Light"/>
                <a:cs typeface="Gill Sans Light"/>
              </a:rPr>
              <a:t>common patterns</a:t>
            </a:r>
          </a:p>
        </p:txBody>
      </p:sp>
      <p:sp>
        <p:nvSpPr>
          <p:cNvPr id="11" name="TextBox 10"/>
          <p:cNvSpPr txBox="1"/>
          <p:nvPr/>
        </p:nvSpPr>
        <p:spPr>
          <a:xfrm>
            <a:off x="3119510" y="3549375"/>
            <a:ext cx="2159630" cy="830997"/>
          </a:xfrm>
          <a:prstGeom prst="rect">
            <a:avLst/>
          </a:prstGeom>
          <a:noFill/>
        </p:spPr>
        <p:txBody>
          <a:bodyPr wrap="none" rtlCol="0">
            <a:spAutoFit/>
          </a:bodyPr>
          <a:lstStyle/>
          <a:p>
            <a:pPr algn="r"/>
            <a:r>
              <a:rPr lang="en-US" sz="2400" dirty="0">
                <a:latin typeface="Gill Sans Light"/>
                <a:cs typeface="Gill Sans Light"/>
              </a:rPr>
              <a:t>Define a narrow</a:t>
            </a:r>
          </a:p>
          <a:p>
            <a:pPr algn="r"/>
            <a:r>
              <a:rPr lang="en-US" sz="2400" dirty="0">
                <a:latin typeface="Gill Sans Light"/>
                <a:cs typeface="Gill Sans Light"/>
              </a:rPr>
              <a:t>interface</a:t>
            </a:r>
          </a:p>
        </p:txBody>
      </p:sp>
      <p:sp>
        <p:nvSpPr>
          <p:cNvPr id="13" name="TextBox 12"/>
          <p:cNvSpPr txBox="1"/>
          <p:nvPr/>
        </p:nvSpPr>
        <p:spPr>
          <a:xfrm>
            <a:off x="1867078" y="4769114"/>
            <a:ext cx="3412062" cy="1569660"/>
          </a:xfrm>
          <a:prstGeom prst="rect">
            <a:avLst/>
          </a:prstGeom>
          <a:noFill/>
        </p:spPr>
        <p:txBody>
          <a:bodyPr wrap="none" rtlCol="0">
            <a:spAutoFit/>
          </a:bodyPr>
          <a:lstStyle>
            <a:defPPr>
              <a:defRPr lang="en-US"/>
            </a:defPPr>
            <a:lvl1pPr algn="r">
              <a:defRPr sz="2400">
                <a:latin typeface="Gill Sans Light"/>
                <a:cs typeface="Gill Sans Light"/>
              </a:defRPr>
            </a:lvl1pPr>
          </a:lstStyle>
          <a:p>
            <a:r>
              <a:rPr lang="en-US" dirty="0"/>
              <a:t>Exploit limited abstraction</a:t>
            </a:r>
          </a:p>
          <a:p>
            <a:r>
              <a:rPr lang="en-US" dirty="0"/>
              <a:t>to address system </a:t>
            </a:r>
          </a:p>
          <a:p>
            <a:r>
              <a:rPr lang="en-US" dirty="0"/>
              <a:t>design challenges</a:t>
            </a:r>
          </a:p>
          <a:p>
            <a:endParaRPr lang="en-US" dirty="0"/>
          </a:p>
        </p:txBody>
      </p:sp>
    </p:spTree>
    <p:extLst>
      <p:ext uri="{BB962C8B-B14F-4D97-AF65-F5344CB8AC3E}">
        <p14:creationId xmlns:p14="http://schemas.microsoft.com/office/powerpoint/2010/main" val="27451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92" y="236010"/>
            <a:ext cx="11639550" cy="1325563"/>
          </a:xfrm>
        </p:spPr>
        <p:txBody>
          <a:bodyPr/>
          <a:lstStyle/>
          <a:p>
            <a:r>
              <a:rPr lang="en-US" dirty="0"/>
              <a:t>PhD in Machine Learning from CMU 2013</a:t>
            </a:r>
          </a:p>
        </p:txBody>
      </p:sp>
      <p:sp>
        <p:nvSpPr>
          <p:cNvPr id="83" name="Rounded Rectangle 82"/>
          <p:cNvSpPr/>
          <p:nvPr/>
        </p:nvSpPr>
        <p:spPr>
          <a:xfrm>
            <a:off x="677334" y="1469399"/>
            <a:ext cx="7979791" cy="1566516"/>
          </a:xfrm>
          <a:prstGeom prst="roundRect">
            <a:avLst/>
          </a:prstGeom>
          <a:solidFill>
            <a:srgbClr val="F79646">
              <a:alpha val="87000"/>
            </a:srgbClr>
          </a:solidFill>
          <a:ln w="25400" cap="flat" cmpd="sng" algn="ctr">
            <a:solidFill>
              <a:srgbClr val="F79646">
                <a:shade val="50000"/>
              </a:srgbClr>
            </a:solidFill>
            <a:prstDash val="solid"/>
            <a:headEnd type="none" w="med" len="med"/>
            <a:tailEnd type="none"/>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84" name="Rounded Rectangle 83"/>
          <p:cNvSpPr/>
          <p:nvPr/>
        </p:nvSpPr>
        <p:spPr>
          <a:xfrm>
            <a:off x="3738076" y="1469399"/>
            <a:ext cx="7979791" cy="1566516"/>
          </a:xfrm>
          <a:prstGeom prst="roundRect">
            <a:avLst/>
          </a:prstGeom>
          <a:solidFill>
            <a:srgbClr val="4F81BD">
              <a:alpha val="80000"/>
            </a:srgbClr>
          </a:solidFill>
          <a:ln w="25400" cap="flat" cmpd="sng" algn="ctr">
            <a:solidFill>
              <a:srgbClr val="4F81BD">
                <a:shade val="50000"/>
              </a:srgbClr>
            </a:solidFill>
            <a:prstDash val="solid"/>
            <a:headEnd type="none" w="med" len="med"/>
            <a:tailEnd type="none"/>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Scalable</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Systems</a:t>
            </a:r>
          </a:p>
        </p:txBody>
      </p:sp>
      <p:sp>
        <p:nvSpPr>
          <p:cNvPr id="86" name="Rounded Rectangle 85"/>
          <p:cNvSpPr/>
          <p:nvPr/>
        </p:nvSpPr>
        <p:spPr>
          <a:xfrm>
            <a:off x="3738076" y="1469399"/>
            <a:ext cx="4919049" cy="1566516"/>
          </a:xfrm>
          <a:prstGeom prst="roundRect">
            <a:avLst/>
          </a:prstGeom>
          <a:solidFill>
            <a:srgbClr val="8064A2">
              <a:alpha val="79000"/>
            </a:srgbClr>
          </a:solidFill>
          <a:ln w="25400" cap="flat" cmpd="sng" algn="ctr">
            <a:solidFill>
              <a:srgbClr val="8064A2">
                <a:shade val="50000"/>
              </a:srgbClr>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Abstractions</a:t>
            </a:r>
          </a:p>
        </p:txBody>
      </p:sp>
      <p:grpSp>
        <p:nvGrpSpPr>
          <p:cNvPr id="87" name="Group 86"/>
          <p:cNvGrpSpPr/>
          <p:nvPr/>
        </p:nvGrpSpPr>
        <p:grpSpPr>
          <a:xfrm>
            <a:off x="1055016" y="3312334"/>
            <a:ext cx="2753666" cy="3372663"/>
            <a:chOff x="304800" y="3429000"/>
            <a:chExt cx="2753666" cy="3372663"/>
          </a:xfrm>
        </p:grpSpPr>
        <p:grpSp>
          <p:nvGrpSpPr>
            <p:cNvPr id="88" name="Group 87"/>
            <p:cNvGrpSpPr/>
            <p:nvPr/>
          </p:nvGrpSpPr>
          <p:grpSpPr>
            <a:xfrm>
              <a:off x="304800" y="3429000"/>
              <a:ext cx="2753666" cy="2462129"/>
              <a:chOff x="294531" y="1641763"/>
              <a:chExt cx="5407769" cy="4835237"/>
            </a:xfrm>
          </p:grpSpPr>
          <p:cxnSp>
            <p:nvCxnSpPr>
              <p:cNvPr id="90" name="Straight Connector 89"/>
              <p:cNvCxnSpPr/>
              <p:nvPr/>
            </p:nvCxnSpPr>
            <p:spPr>
              <a:xfrm>
                <a:off x="1240682" y="3124200"/>
                <a:ext cx="0" cy="914400"/>
              </a:xfrm>
              <a:prstGeom prst="line">
                <a:avLst/>
              </a:prstGeom>
              <a:noFill/>
              <a:ln w="25400" cap="flat" cmpd="sng" algn="ctr">
                <a:solidFill>
                  <a:sysClr val="windowText" lastClr="000000"/>
                </a:solidFill>
                <a:prstDash val="solid"/>
                <a:headEnd type="none" w="med" len="med"/>
                <a:tailEnd type="arrow"/>
              </a:ln>
              <a:effectLst/>
            </p:spPr>
          </p:cxnSp>
          <p:cxnSp>
            <p:nvCxnSpPr>
              <p:cNvPr id="91" name="Straight Connector 90"/>
              <p:cNvCxnSpPr/>
              <p:nvPr/>
            </p:nvCxnSpPr>
            <p:spPr>
              <a:xfrm>
                <a:off x="4742418" y="2403763"/>
                <a:ext cx="0" cy="762000"/>
              </a:xfrm>
              <a:prstGeom prst="line">
                <a:avLst/>
              </a:prstGeom>
              <a:noFill/>
              <a:ln w="25400" cap="flat" cmpd="sng" algn="ctr">
                <a:solidFill>
                  <a:sysClr val="windowText" lastClr="000000"/>
                </a:solidFill>
                <a:prstDash val="solid"/>
                <a:headEnd type="none" w="med" len="med"/>
                <a:tailEnd type="arrow"/>
              </a:ln>
              <a:effectLst/>
            </p:spPr>
          </p:cxnSp>
          <p:cxnSp>
            <p:nvCxnSpPr>
              <p:cNvPr id="92" name="Straight Connector 91"/>
              <p:cNvCxnSpPr/>
              <p:nvPr/>
            </p:nvCxnSpPr>
            <p:spPr>
              <a:xfrm>
                <a:off x="3167179" y="4572000"/>
                <a:ext cx="0" cy="990600"/>
              </a:xfrm>
              <a:prstGeom prst="line">
                <a:avLst/>
              </a:prstGeom>
              <a:noFill/>
              <a:ln w="25400" cap="flat" cmpd="sng" algn="ctr">
                <a:solidFill>
                  <a:sysClr val="windowText" lastClr="000000"/>
                </a:solidFill>
                <a:prstDash val="solid"/>
                <a:headEnd type="none" w="med" len="med"/>
                <a:tailEnd type="arrow"/>
              </a:ln>
              <a:effectLst/>
            </p:spPr>
          </p:cxnSp>
          <p:cxnSp>
            <p:nvCxnSpPr>
              <p:cNvPr id="93" name="Straight Connector 92"/>
              <p:cNvCxnSpPr/>
              <p:nvPr/>
            </p:nvCxnSpPr>
            <p:spPr>
              <a:xfrm>
                <a:off x="1537030" y="3001448"/>
                <a:ext cx="1306860" cy="790063"/>
              </a:xfrm>
              <a:prstGeom prst="line">
                <a:avLst/>
              </a:prstGeom>
              <a:noFill/>
              <a:ln w="25400" cap="flat" cmpd="sng" algn="ctr">
                <a:solidFill>
                  <a:sysClr val="windowText" lastClr="000000"/>
                </a:solidFill>
                <a:prstDash val="solid"/>
                <a:headEnd type="none" w="med" len="med"/>
                <a:tailEnd type="none"/>
              </a:ln>
              <a:effectLst/>
            </p:spPr>
          </p:cxnSp>
          <p:cxnSp>
            <p:nvCxnSpPr>
              <p:cNvPr id="94" name="Straight Connector 93"/>
              <p:cNvCxnSpPr/>
              <p:nvPr/>
            </p:nvCxnSpPr>
            <p:spPr>
              <a:xfrm flipV="1">
                <a:off x="1659782" y="2022763"/>
                <a:ext cx="2701636" cy="682337"/>
              </a:xfrm>
              <a:prstGeom prst="line">
                <a:avLst/>
              </a:prstGeom>
              <a:noFill/>
              <a:ln w="25400" cap="flat" cmpd="sng" algn="ctr">
                <a:solidFill>
                  <a:sysClr val="windowText" lastClr="000000"/>
                </a:solidFill>
                <a:prstDash val="solid"/>
                <a:headEnd type="none" w="med" len="med"/>
                <a:tailEnd type="none"/>
              </a:ln>
              <a:effectLst/>
            </p:spPr>
          </p:cxnSp>
          <p:cxnSp>
            <p:nvCxnSpPr>
              <p:cNvPr id="95" name="Straight Connector 94"/>
              <p:cNvCxnSpPr/>
              <p:nvPr/>
            </p:nvCxnSpPr>
            <p:spPr>
              <a:xfrm flipV="1">
                <a:off x="3490468" y="2292171"/>
                <a:ext cx="982542" cy="1499340"/>
              </a:xfrm>
              <a:prstGeom prst="line">
                <a:avLst/>
              </a:prstGeom>
              <a:noFill/>
              <a:ln w="25400" cap="flat" cmpd="sng" algn="ctr">
                <a:solidFill>
                  <a:sysClr val="windowText" lastClr="000000"/>
                </a:solidFill>
                <a:prstDash val="solid"/>
                <a:headEnd type="none" w="med" len="med"/>
                <a:tailEnd type="none"/>
              </a:ln>
              <a:effectLst/>
            </p:spPr>
          </p:cxnSp>
          <p:sp>
            <p:nvSpPr>
              <p:cNvPr id="96" name="Oval 95"/>
              <p:cNvSpPr/>
              <p:nvPr/>
            </p:nvSpPr>
            <p:spPr>
              <a:xfrm>
                <a:off x="821582" y="4038600"/>
                <a:ext cx="838200" cy="8382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2</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7" name="Oval 96"/>
              <p:cNvSpPr/>
              <p:nvPr/>
            </p:nvSpPr>
            <p:spPr>
              <a:xfrm>
                <a:off x="2709979" y="5562600"/>
                <a:ext cx="914400" cy="9144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1</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8" name="Oval 97"/>
              <p:cNvSpPr/>
              <p:nvPr/>
            </p:nvSpPr>
            <p:spPr>
              <a:xfrm>
                <a:off x="4361418" y="3165763"/>
                <a:ext cx="762000" cy="7620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3</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9" name="Oval 98"/>
              <p:cNvSpPr/>
              <p:nvPr/>
            </p:nvSpPr>
            <p:spPr>
              <a:xfrm>
                <a:off x="821582" y="2286000"/>
                <a:ext cx="838200" cy="8382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2</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0" name="Oval 99"/>
              <p:cNvSpPr/>
              <p:nvPr/>
            </p:nvSpPr>
            <p:spPr>
              <a:xfrm>
                <a:off x="4361418" y="1641763"/>
                <a:ext cx="762000" cy="7620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3</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1" name="Oval 100"/>
              <p:cNvSpPr/>
              <p:nvPr/>
            </p:nvSpPr>
            <p:spPr>
              <a:xfrm>
                <a:off x="2709979" y="3657600"/>
                <a:ext cx="914400" cy="9144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1</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pic>
            <p:nvPicPr>
              <p:cNvPr id="102" name="Picture 101"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234505">
                <a:off x="3590517" y="2752826"/>
                <a:ext cx="482600" cy="3175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71085">
                <a:off x="2087125" y="3092695"/>
                <a:ext cx="482600" cy="317500"/>
              </a:xfrm>
              <a:prstGeom prst="rect">
                <a:avLst/>
              </a:prstGeom>
            </p:spPr>
          </p:pic>
          <p:pic>
            <p:nvPicPr>
              <p:cNvPr id="104" name="Picture 10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693644">
                <a:off x="2126341" y="1962875"/>
                <a:ext cx="1460500" cy="330200"/>
              </a:xfrm>
              <a:prstGeom prst="rect">
                <a:avLst/>
              </a:prstGeom>
            </p:spPr>
          </p:pic>
          <p:pic>
            <p:nvPicPr>
              <p:cNvPr id="105" name="Picture 104"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22500" y="4876800"/>
                <a:ext cx="825500" cy="317500"/>
              </a:xfrm>
              <a:prstGeom prst="rect">
                <a:avLst/>
              </a:prstGeom>
            </p:spPr>
          </p:pic>
          <p:pic>
            <p:nvPicPr>
              <p:cNvPr id="106" name="Picture 105"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4531" y="3356954"/>
                <a:ext cx="825500" cy="317500"/>
              </a:xfrm>
              <a:prstGeom prst="rect">
                <a:avLst/>
              </a:prstGeom>
            </p:spPr>
          </p:pic>
          <p:pic>
            <p:nvPicPr>
              <p:cNvPr id="107" name="Picture 106"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76800" y="2590800"/>
                <a:ext cx="825500" cy="317500"/>
              </a:xfrm>
              <a:prstGeom prst="rect">
                <a:avLst/>
              </a:prstGeom>
            </p:spPr>
          </p:pic>
        </p:grpSp>
        <p:sp>
          <p:nvSpPr>
            <p:cNvPr id="89" name="TextBox 88"/>
            <p:cNvSpPr txBox="1"/>
            <p:nvPr/>
          </p:nvSpPr>
          <p:spPr>
            <a:xfrm>
              <a:off x="549868" y="5970666"/>
              <a:ext cx="226953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Gill Sans Light"/>
                  <a:cs typeface="Gill Sans Light"/>
                </a:rPr>
                <a:t>Graphical Model </a:t>
              </a:r>
              <a:br>
                <a:rPr kumimoji="0" lang="en-US" sz="2400" b="0" i="0" u="none" strike="noStrike" kern="0" cap="none" spc="0" normalizeH="0" baseline="0" noProof="0">
                  <a:ln>
                    <a:noFill/>
                  </a:ln>
                  <a:solidFill>
                    <a:prstClr val="black"/>
                  </a:solidFill>
                  <a:effectLst/>
                  <a:uLnTx/>
                  <a:uFillTx/>
                  <a:latin typeface="Gill Sans Light"/>
                  <a:cs typeface="Gill Sans Light"/>
                </a:rPr>
              </a:br>
              <a:r>
                <a:rPr kumimoji="0" lang="en-US" sz="2400" b="0" i="0" u="none" strike="noStrike" kern="0" cap="none" spc="0" normalizeH="0" baseline="0" noProof="0">
                  <a:ln>
                    <a:noFill/>
                  </a:ln>
                  <a:solidFill>
                    <a:prstClr val="black"/>
                  </a:solidFill>
                  <a:effectLst/>
                  <a:uLnTx/>
                  <a:uFillTx/>
                  <a:latin typeface="Gill Sans Light"/>
                  <a:cs typeface="Gill Sans Light"/>
                </a:rPr>
                <a:t>Inference</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p:txBody>
        </p:sp>
      </p:grpSp>
      <p:grpSp>
        <p:nvGrpSpPr>
          <p:cNvPr id="108" name="Group 107"/>
          <p:cNvGrpSpPr/>
          <p:nvPr/>
        </p:nvGrpSpPr>
        <p:grpSpPr>
          <a:xfrm>
            <a:off x="5125453" y="3378252"/>
            <a:ext cx="2052372" cy="3296463"/>
            <a:chOff x="3500903" y="3505200"/>
            <a:chExt cx="2052372" cy="3296463"/>
          </a:xfrm>
        </p:grpSpPr>
        <p:grpSp>
          <p:nvGrpSpPr>
            <p:cNvPr id="109" name="Group 108"/>
            <p:cNvGrpSpPr/>
            <p:nvPr/>
          </p:nvGrpSpPr>
          <p:grpSpPr>
            <a:xfrm>
              <a:off x="3500903" y="3505200"/>
              <a:ext cx="2052372" cy="2133600"/>
              <a:chOff x="3394064" y="1447800"/>
              <a:chExt cx="2052372" cy="2133600"/>
            </a:xfrm>
          </p:grpSpPr>
          <p:cxnSp>
            <p:nvCxnSpPr>
              <p:cNvPr id="111" name="Straight Connector 110"/>
              <p:cNvCxnSpPr/>
              <p:nvPr/>
            </p:nvCxnSpPr>
            <p:spPr>
              <a:xfrm>
                <a:off x="3949744" y="1887149"/>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2" name="Straight Connector 111"/>
              <p:cNvCxnSpPr/>
              <p:nvPr/>
            </p:nvCxnSpPr>
            <p:spPr>
              <a:xfrm>
                <a:off x="3949744" y="3072528"/>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3" name="Straight Connector 112"/>
              <p:cNvCxnSpPr/>
              <p:nvPr/>
            </p:nvCxnSpPr>
            <p:spPr>
              <a:xfrm>
                <a:off x="5036207"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4" name="Straight Connector 113"/>
              <p:cNvCxnSpPr/>
              <p:nvPr/>
            </p:nvCxnSpPr>
            <p:spPr>
              <a:xfrm>
                <a:off x="3777632"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15" name="Oval 114"/>
              <p:cNvSpPr/>
              <p:nvPr/>
            </p:nvSpPr>
            <p:spPr bwMode="auto">
              <a:xfrm>
                <a:off x="3605519"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6" name="Oval 115"/>
              <p:cNvSpPr/>
              <p:nvPr/>
            </p:nvSpPr>
            <p:spPr bwMode="auto">
              <a:xfrm>
                <a:off x="4864095"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7" name="Oval 116"/>
              <p:cNvSpPr/>
              <p:nvPr/>
            </p:nvSpPr>
            <p:spPr bwMode="auto">
              <a:xfrm>
                <a:off x="3605519"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8" name="Oval 117"/>
              <p:cNvSpPr/>
              <p:nvPr/>
            </p:nvSpPr>
            <p:spPr bwMode="auto">
              <a:xfrm>
                <a:off x="4864095"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9" name="Rectangle 118"/>
              <p:cNvSpPr/>
              <p:nvPr/>
            </p:nvSpPr>
            <p:spPr>
              <a:xfrm>
                <a:off x="3394064" y="1447800"/>
                <a:ext cx="2052372" cy="2133600"/>
              </a:xfrm>
              <a:prstGeom prst="rect">
                <a:avLst/>
              </a:prstGeom>
              <a:solidFill>
                <a:srgbClr val="FFFFFF">
                  <a:alpha val="74000"/>
                </a:srgbClr>
              </a:solidFill>
              <a:ln w="25400" cap="flat" cmpd="sng" algn="ctr">
                <a:no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sp>
            <p:nvSpPr>
              <p:cNvPr id="120" name="Cross 119"/>
              <p:cNvSpPr/>
              <p:nvPr/>
            </p:nvSpPr>
            <p:spPr>
              <a:xfrm>
                <a:off x="3437224" y="1549806"/>
                <a:ext cx="1939391" cy="1939391"/>
              </a:xfrm>
              <a:prstGeom prst="plus">
                <a:avLst>
                  <a:gd name="adj" fmla="val 3465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grpSp>
            <p:nvGrpSpPr>
              <p:cNvPr id="121" name="Group 120"/>
              <p:cNvGrpSpPr/>
              <p:nvPr/>
            </p:nvGrpSpPr>
            <p:grpSpPr>
              <a:xfrm>
                <a:off x="3605519" y="1718605"/>
                <a:ext cx="1602801" cy="1522468"/>
                <a:chOff x="3605519" y="1718605"/>
                <a:chExt cx="1602801" cy="1522468"/>
              </a:xfrm>
            </p:grpSpPr>
            <p:cxnSp>
              <p:nvCxnSpPr>
                <p:cNvPr id="122" name="Straight Connector 121"/>
                <p:cNvCxnSpPr/>
                <p:nvPr/>
              </p:nvCxnSpPr>
              <p:spPr>
                <a:xfrm>
                  <a:off x="3949744" y="2479840"/>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23" name="Straight Connector 122"/>
                <p:cNvCxnSpPr/>
                <p:nvPr/>
              </p:nvCxnSpPr>
              <p:spPr>
                <a:xfrm>
                  <a:off x="4396753"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24" name="Oval 123"/>
                <p:cNvSpPr/>
                <p:nvPr/>
              </p:nvSpPr>
              <p:spPr bwMode="auto">
                <a:xfrm>
                  <a:off x="4224640"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5" name="Oval 124"/>
                <p:cNvSpPr/>
                <p:nvPr/>
              </p:nvSpPr>
              <p:spPr bwMode="auto">
                <a:xfrm>
                  <a:off x="3605519"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6" name="Oval 125"/>
                <p:cNvSpPr/>
                <p:nvPr/>
              </p:nvSpPr>
              <p:spPr bwMode="auto">
                <a:xfrm>
                  <a:off x="4224640" y="2311296"/>
                  <a:ext cx="344225" cy="337087"/>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7" name="Oval 126"/>
                <p:cNvSpPr/>
                <p:nvPr/>
              </p:nvSpPr>
              <p:spPr bwMode="auto">
                <a:xfrm>
                  <a:off x="4864095"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8" name="Oval 127"/>
                <p:cNvSpPr/>
                <p:nvPr/>
              </p:nvSpPr>
              <p:spPr bwMode="auto">
                <a:xfrm>
                  <a:off x="4224640"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grpSp>
        </p:grpSp>
        <p:sp>
          <p:nvSpPr>
            <p:cNvPr id="110" name="TextBox 109"/>
            <p:cNvSpPr txBox="1"/>
            <p:nvPr/>
          </p:nvSpPr>
          <p:spPr>
            <a:xfrm>
              <a:off x="3916507" y="5970666"/>
              <a:ext cx="1221168"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Vertex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Program</a:t>
              </a:r>
            </a:p>
          </p:txBody>
        </p:sp>
      </p:grpSp>
      <p:grpSp>
        <p:nvGrpSpPr>
          <p:cNvPr id="129" name="Group 128"/>
          <p:cNvGrpSpPr/>
          <p:nvPr/>
        </p:nvGrpSpPr>
        <p:grpSpPr>
          <a:xfrm>
            <a:off x="8875364" y="3624887"/>
            <a:ext cx="2624129" cy="3080713"/>
            <a:chOff x="6115231" y="3720950"/>
            <a:chExt cx="2624129" cy="3080713"/>
          </a:xfrm>
        </p:grpSpPr>
        <p:grpSp>
          <p:nvGrpSpPr>
            <p:cNvPr id="130" name="Group 129"/>
            <p:cNvGrpSpPr/>
            <p:nvPr/>
          </p:nvGrpSpPr>
          <p:grpSpPr>
            <a:xfrm>
              <a:off x="6115231" y="3720950"/>
              <a:ext cx="2624129" cy="1953702"/>
              <a:chOff x="6210873" y="4030229"/>
              <a:chExt cx="3542728" cy="2637612"/>
            </a:xfrm>
          </p:grpSpPr>
          <p:grpSp>
            <p:nvGrpSpPr>
              <p:cNvPr id="132" name="Group 131"/>
              <p:cNvGrpSpPr/>
              <p:nvPr/>
            </p:nvGrpSpPr>
            <p:grpSpPr>
              <a:xfrm>
                <a:off x="6210873" y="4030229"/>
                <a:ext cx="3542728" cy="2637612"/>
                <a:chOff x="5334001" y="1905000"/>
                <a:chExt cx="3200399" cy="2286000"/>
              </a:xfrm>
            </p:grpSpPr>
            <p:sp>
              <p:nvSpPr>
                <p:cNvPr id="158" name="Rounded Rectangle 157"/>
                <p:cNvSpPr/>
                <p:nvPr/>
              </p:nvSpPr>
              <p:spPr bwMode="auto">
                <a:xfrm>
                  <a:off x="5334001"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1</a:t>
                  </a:r>
                </a:p>
              </p:txBody>
            </p:sp>
            <p:sp>
              <p:nvSpPr>
                <p:cNvPr id="159" name="Rounded Rectangle 158"/>
                <p:cNvSpPr/>
                <p:nvPr/>
              </p:nvSpPr>
              <p:spPr bwMode="auto">
                <a:xfrm>
                  <a:off x="7010400"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2</a:t>
                  </a:r>
                </a:p>
              </p:txBody>
            </p:sp>
          </p:grpSp>
          <p:grpSp>
            <p:nvGrpSpPr>
              <p:cNvPr id="133" name="Group 132"/>
              <p:cNvGrpSpPr/>
              <p:nvPr/>
            </p:nvGrpSpPr>
            <p:grpSpPr>
              <a:xfrm>
                <a:off x="6405447" y="4458041"/>
                <a:ext cx="3209386" cy="2158255"/>
                <a:chOff x="5131959" y="2133600"/>
                <a:chExt cx="3209386" cy="2158255"/>
              </a:xfrm>
            </p:grpSpPr>
            <p:sp>
              <p:nvSpPr>
                <p:cNvPr id="156" name="Freeform 155"/>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sp>
              <p:nvSpPr>
                <p:cNvPr id="157" name="Freeform 156"/>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grpSp>
          <p:grpSp>
            <p:nvGrpSpPr>
              <p:cNvPr id="134" name="Group 133"/>
              <p:cNvGrpSpPr/>
              <p:nvPr/>
            </p:nvGrpSpPr>
            <p:grpSpPr>
              <a:xfrm>
                <a:off x="6491641" y="4686154"/>
                <a:ext cx="3026571" cy="1729778"/>
                <a:chOff x="5218153" y="3047513"/>
                <a:chExt cx="3026571" cy="1729778"/>
              </a:xfrm>
            </p:grpSpPr>
            <p:cxnSp>
              <p:nvCxnSpPr>
                <p:cNvPr id="135" name="Straight Connector 134"/>
                <p:cNvCxnSpPr/>
                <p:nvPr/>
              </p:nvCxnSpPr>
              <p:spPr>
                <a:xfrm flipH="1">
                  <a:off x="6096000" y="3886200"/>
                  <a:ext cx="1219201" cy="0"/>
                </a:xfrm>
                <a:prstGeom prst="line">
                  <a:avLst/>
                </a:prstGeom>
                <a:noFill/>
                <a:ln w="38100" cap="flat" cmpd="sng" algn="ctr">
                  <a:solidFill>
                    <a:srgbClr val="C0504D"/>
                  </a:solidFill>
                  <a:prstDash val="sysDash"/>
                </a:ln>
                <a:effectLst>
                  <a:outerShdw blurRad="40000" dist="23000" dir="5400000" rotWithShape="0">
                    <a:srgbClr val="000000">
                      <a:alpha val="35000"/>
                    </a:srgbClr>
                  </a:outerShdw>
                </a:effectLst>
              </p:spPr>
            </p:cxnSp>
            <p:grpSp>
              <p:nvGrpSpPr>
                <p:cNvPr id="136" name="Group 135"/>
                <p:cNvGrpSpPr/>
                <p:nvPr/>
              </p:nvGrpSpPr>
              <p:grpSpPr>
                <a:xfrm rot="17326417">
                  <a:off x="4939742" y="3325924"/>
                  <a:ext cx="1673645" cy="1116823"/>
                  <a:chOff x="6059410" y="2590800"/>
                  <a:chExt cx="1396751" cy="932051"/>
                </a:xfrm>
              </p:grpSpPr>
              <p:cxnSp>
                <p:nvCxnSpPr>
                  <p:cNvPr id="147" name="Straight Connector 146"/>
                  <p:cNvCxnSpPr/>
                  <p:nvPr/>
                </p:nvCxnSpPr>
                <p:spPr>
                  <a:xfrm>
                    <a:off x="6427354" y="2968491"/>
                    <a:ext cx="274911"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8" name="Straight Connector 147"/>
                  <p:cNvCxnSpPr/>
                  <p:nvPr/>
                </p:nvCxnSpPr>
                <p:spPr>
                  <a:xfrm flipV="1">
                    <a:off x="6971673" y="2968491"/>
                    <a:ext cx="295302"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9" name="Straight Connector 148"/>
                  <p:cNvCxnSpPr/>
                  <p:nvPr/>
                </p:nvCxnSpPr>
                <p:spPr>
                  <a:xfrm flipH="1">
                    <a:off x="6836969" y="2812445"/>
                    <a:ext cx="1" cy="32940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50" name="Straight Connector 149"/>
                  <p:cNvCxnSpPr/>
                  <p:nvPr/>
                </p:nvCxnSpPr>
                <p:spPr>
                  <a:xfrm rot="4273583" flipV="1">
                    <a:off x="6413680" y="3165610"/>
                    <a:ext cx="100163" cy="35190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51" name="Oval 150"/>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2" name="Oval 151"/>
                  <p:cNvSpPr/>
                  <p:nvPr/>
                </p:nvSpPr>
                <p:spPr>
                  <a:xfrm>
                    <a:off x="6726147" y="2590800"/>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3" name="Oval 152"/>
                  <p:cNvSpPr/>
                  <p:nvPr/>
                </p:nvSpPr>
                <p:spPr>
                  <a:xfrm>
                    <a:off x="6059410" y="3239947"/>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4" name="Oval 153"/>
                  <p:cNvSpPr/>
                  <p:nvPr/>
                </p:nvSpPr>
                <p:spPr>
                  <a:xfrm>
                    <a:off x="6238168"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5" name="Oval 154"/>
                  <p:cNvSpPr/>
                  <p:nvPr/>
                </p:nvSpPr>
                <p:spPr>
                  <a:xfrm>
                    <a:off x="7234516"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nvGrpSpPr>
                <p:cNvPr id="137" name="Group 136"/>
                <p:cNvGrpSpPr/>
                <p:nvPr/>
              </p:nvGrpSpPr>
              <p:grpSpPr>
                <a:xfrm rot="6741626">
                  <a:off x="6802960" y="3335528"/>
                  <a:ext cx="1684199" cy="1199328"/>
                  <a:chOff x="6078973" y="2521945"/>
                  <a:chExt cx="1405559" cy="1000906"/>
                </a:xfrm>
              </p:grpSpPr>
              <p:cxnSp>
                <p:nvCxnSpPr>
                  <p:cNvPr id="138" name="Straight Connector 137"/>
                  <p:cNvCxnSpPr/>
                  <p:nvPr/>
                </p:nvCxnSpPr>
                <p:spPr>
                  <a:xfrm rot="14858374" flipH="1">
                    <a:off x="6401094" y="2995880"/>
                    <a:ext cx="372728" cy="94957"/>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39" name="Straight Connector 138"/>
                  <p:cNvCxnSpPr/>
                  <p:nvPr/>
                </p:nvCxnSpPr>
                <p:spPr>
                  <a:xfrm rot="14858374">
                    <a:off x="7071201" y="2863071"/>
                    <a:ext cx="124618" cy="401254"/>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0" name="Straight Connector 139"/>
                  <p:cNvCxnSpPr/>
                  <p:nvPr/>
                </p:nvCxnSpPr>
                <p:spPr>
                  <a:xfrm rot="14858374" flipH="1" flipV="1">
                    <a:off x="6697830" y="2836804"/>
                    <a:ext cx="343502" cy="211832"/>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1" name="Straight Connector 140"/>
                  <p:cNvCxnSpPr/>
                  <p:nvPr/>
                </p:nvCxnSpPr>
                <p:spPr>
                  <a:xfrm rot="14858374" flipH="1">
                    <a:off x="6396221" y="3164700"/>
                    <a:ext cx="154644" cy="3103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42" name="Oval 141"/>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3" name="Oval 142"/>
                  <p:cNvSpPr/>
                  <p:nvPr/>
                </p:nvSpPr>
                <p:spPr>
                  <a:xfrm>
                    <a:off x="6791371" y="252194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4" name="Oval 143"/>
                  <p:cNvSpPr/>
                  <p:nvPr/>
                </p:nvSpPr>
                <p:spPr>
                  <a:xfrm>
                    <a:off x="6078973" y="3196582"/>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5" name="Oval 144"/>
                  <p:cNvSpPr/>
                  <p:nvPr/>
                </p:nvSpPr>
                <p:spPr>
                  <a:xfrm>
                    <a:off x="6283465" y="2699884"/>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6" name="Oval 145"/>
                  <p:cNvSpPr/>
                  <p:nvPr/>
                </p:nvSpPr>
                <p:spPr>
                  <a:xfrm>
                    <a:off x="7262887" y="2740563"/>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grpSp>
        <p:sp>
          <p:nvSpPr>
            <p:cNvPr id="131" name="TextBox 130"/>
            <p:cNvSpPr txBox="1"/>
            <p:nvPr/>
          </p:nvSpPr>
          <p:spPr>
            <a:xfrm>
              <a:off x="6172204" y="5970666"/>
              <a:ext cx="245644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Gill Sans Light"/>
                  <a:cs typeface="Gill Sans Light"/>
                </a:rPr>
                <a:t>GraphLab</a:t>
              </a:r>
              <a:r>
                <a:rPr kumimoji="0" lang="en-US" sz="2400" b="0" i="0" u="none" strike="noStrike" kern="0" cap="none" spc="0" normalizeH="0" baseline="0" noProof="0" dirty="0">
                  <a:ln>
                    <a:noFill/>
                  </a:ln>
                  <a:solidFill>
                    <a:prstClr val="black"/>
                  </a:solidFill>
                  <a:effectLst/>
                  <a:uLnTx/>
                  <a:uFillTx/>
                  <a:latin typeface="Gill Sans Light"/>
                  <a:cs typeface="Gill Sans Light"/>
                </a:rPr>
                <a:t>/</a:t>
              </a:r>
              <a:r>
                <a:rPr kumimoji="0" lang="en-US" sz="2400" b="0" i="0" u="none" strike="noStrike" kern="0" cap="none" spc="0" normalizeH="0" baseline="0" noProof="0" dirty="0" err="1">
                  <a:ln>
                    <a:noFill/>
                  </a:ln>
                  <a:solidFill>
                    <a:prstClr val="black"/>
                  </a:solidFill>
                  <a:effectLst/>
                  <a:uLnTx/>
                  <a:uFillTx/>
                  <a:latin typeface="Gill Sans Light"/>
                  <a:cs typeface="Gill Sans Light"/>
                </a:rPr>
                <a:t>GraphX</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System</a:t>
              </a:r>
            </a:p>
          </p:txBody>
        </p:sp>
      </p:grpSp>
      <p:sp>
        <p:nvSpPr>
          <p:cNvPr id="85" name="Rectangle 84"/>
          <p:cNvSpPr/>
          <p:nvPr/>
        </p:nvSpPr>
        <p:spPr>
          <a:xfrm>
            <a:off x="764189" y="1652493"/>
            <a:ext cx="4572000" cy="1200329"/>
          </a:xfrm>
          <a:prstGeom prst="rect">
            <a:avLst/>
          </a:prstGeom>
        </p:spPr>
        <p:txBody>
          <a:bodyPr>
            <a:spAutoFit/>
          </a:bodyPr>
          <a:lstStyle/>
          <a:p>
            <a:r>
              <a:rPr lang="en-US" sz="3600" dirty="0">
                <a:solidFill>
                  <a:prstClr val="white"/>
                </a:solidFill>
                <a:latin typeface="Gill Sans Light"/>
                <a:cs typeface="Gill Sans Light"/>
              </a:rPr>
              <a:t>Machine</a:t>
            </a:r>
            <a:br>
              <a:rPr lang="en-US" sz="3600" dirty="0">
                <a:solidFill>
                  <a:prstClr val="white"/>
                </a:solidFill>
                <a:latin typeface="Gill Sans Light"/>
                <a:cs typeface="Gill Sans Light"/>
              </a:rPr>
            </a:br>
            <a:r>
              <a:rPr lang="en-US" sz="3600" dirty="0">
                <a:solidFill>
                  <a:prstClr val="white"/>
                </a:solidFill>
                <a:latin typeface="Gill Sans Light"/>
                <a:cs typeface="Gill Sans Light"/>
              </a:rPr>
              <a:t>Learning</a:t>
            </a:r>
          </a:p>
        </p:txBody>
      </p:sp>
    </p:spTree>
    <p:extLst>
      <p:ext uri="{BB962C8B-B14F-4D97-AF65-F5344CB8AC3E}">
        <p14:creationId xmlns:p14="http://schemas.microsoft.com/office/powerpoint/2010/main" val="168398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on AI Systems</a:t>
            </a:r>
          </a:p>
        </p:txBody>
      </p:sp>
      <p:sp>
        <p:nvSpPr>
          <p:cNvPr id="4" name="Text Placeholder 3"/>
          <p:cNvSpPr>
            <a:spLocks noGrp="1"/>
          </p:cNvSpPr>
          <p:nvPr>
            <p:ph type="body" idx="1"/>
          </p:nvPr>
        </p:nvSpPr>
        <p:spPr/>
        <p:txBody>
          <a:bodyPr/>
          <a:lstStyle/>
          <a:p>
            <a:r>
              <a:rPr lang="en-US" dirty="0"/>
              <a:t>How did the field evolve during the time I was doing my PhD</a:t>
            </a:r>
          </a:p>
        </p:txBody>
      </p:sp>
    </p:spTree>
    <p:extLst>
      <p:ext uri="{BB962C8B-B14F-4D97-AF65-F5344CB8AC3E}">
        <p14:creationId xmlns:p14="http://schemas.microsoft.com/office/powerpoint/2010/main" val="1685584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756" y="1213933"/>
            <a:ext cx="5086172" cy="460354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19" y="1131848"/>
            <a:ext cx="6405022" cy="462786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361" y="1518952"/>
            <a:ext cx="4858589" cy="441446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1635" y="1339990"/>
            <a:ext cx="4653061" cy="457208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7691" y="1201695"/>
            <a:ext cx="5125903" cy="47046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2493" y="1770808"/>
            <a:ext cx="6098684" cy="4024340"/>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03943" y="1404109"/>
            <a:ext cx="5830509" cy="450225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72727" y="1102767"/>
            <a:ext cx="6250046" cy="475717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89546" y="1154391"/>
            <a:ext cx="5571030" cy="482182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273919" y="1321027"/>
            <a:ext cx="5649000" cy="475944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77121" y="1321027"/>
            <a:ext cx="5144411" cy="477215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71715" y="1404109"/>
            <a:ext cx="5898565" cy="4626216"/>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7876" y="1271725"/>
            <a:ext cx="5525399" cy="479046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7" name="Picture 1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31117" y="1796244"/>
            <a:ext cx="6180830" cy="43128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spTree>
    <p:extLst>
      <p:ext uri="{BB962C8B-B14F-4D97-AF65-F5344CB8AC3E}">
        <p14:creationId xmlns:p14="http://schemas.microsoft.com/office/powerpoint/2010/main" val="9640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5A588-EEDF-464A-9719-21DA234BF522}"/>
              </a:ext>
            </a:extLst>
          </p:cNvPr>
          <p:cNvSpPr>
            <a:spLocks noGrp="1"/>
          </p:cNvSpPr>
          <p:nvPr>
            <p:ph type="title"/>
          </p:nvPr>
        </p:nvSpPr>
        <p:spPr/>
        <p:txBody>
          <a:bodyPr/>
          <a:lstStyle/>
          <a:p>
            <a:r>
              <a:rPr lang="en-US" dirty="0"/>
              <a:t>About Me</a:t>
            </a:r>
          </a:p>
        </p:txBody>
      </p:sp>
      <p:sp>
        <p:nvSpPr>
          <p:cNvPr id="5" name="Text Placeholder 4">
            <a:extLst>
              <a:ext uri="{FF2B5EF4-FFF2-40B4-BE49-F238E27FC236}">
                <a16:creationId xmlns:a16="http://schemas.microsoft.com/office/drawing/2014/main" id="{DC4CEABA-C9F8-3747-A153-9509BF5099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3289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12191999" cy="1996034"/>
          </a:xfrm>
        </p:spPr>
        <p:txBody>
          <a:bodyPr/>
          <a:lstStyle/>
          <a:p>
            <a:r>
              <a:rPr lang="en-US" dirty="0"/>
              <a:t>Machine learning community</a:t>
            </a:r>
            <a:br>
              <a:rPr lang="en-US" dirty="0"/>
            </a:br>
            <a:r>
              <a:rPr lang="en-US" dirty="0"/>
              <a:t>has had an evolving focus on AI Systems</a:t>
            </a:r>
          </a:p>
        </p:txBody>
      </p:sp>
      <p:sp>
        <p:nvSpPr>
          <p:cNvPr id="5" name="TextBox 4"/>
          <p:cNvSpPr txBox="1"/>
          <p:nvPr/>
        </p:nvSpPr>
        <p:spPr>
          <a:xfrm>
            <a:off x="734518" y="3450912"/>
            <a:ext cx="1435008" cy="769441"/>
          </a:xfrm>
          <a:prstGeom prst="rect">
            <a:avLst/>
          </a:prstGeom>
        </p:spPr>
        <p:txBody>
          <a:bodyPr wrap="none" rtlCol="0">
            <a:spAutoFit/>
          </a:bodyPr>
          <a:lstStyle/>
          <a:p>
            <a:r>
              <a:rPr lang="en-US" sz="4400" dirty="0"/>
              <a:t>2009</a:t>
            </a:r>
          </a:p>
        </p:txBody>
      </p:sp>
      <p:sp>
        <p:nvSpPr>
          <p:cNvPr id="6" name="TextBox 5"/>
          <p:cNvSpPr txBox="1"/>
          <p:nvPr/>
        </p:nvSpPr>
        <p:spPr>
          <a:xfrm>
            <a:off x="9866027" y="3450912"/>
            <a:ext cx="1435008" cy="769441"/>
          </a:xfrm>
          <a:prstGeom prst="rect">
            <a:avLst/>
          </a:prstGeom>
        </p:spPr>
        <p:txBody>
          <a:bodyPr wrap="none" rtlCol="0">
            <a:spAutoFit/>
          </a:bodyPr>
          <a:lstStyle/>
          <a:p>
            <a:r>
              <a:rPr lang="en-US" sz="4400" dirty="0"/>
              <a:t>2019</a:t>
            </a:r>
          </a:p>
        </p:txBody>
      </p:sp>
      <p:cxnSp>
        <p:nvCxnSpPr>
          <p:cNvPr id="8" name="Straight Arrow Connector 7"/>
          <p:cNvCxnSpPr>
            <a:stCxn id="5" idx="3"/>
            <a:endCxn id="6" idx="1"/>
          </p:cNvCxnSpPr>
          <p:nvPr/>
        </p:nvCxnSpPr>
        <p:spPr>
          <a:xfrm>
            <a:off x="2169526" y="3835633"/>
            <a:ext cx="7696501"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10" name="TextBox 9"/>
          <p:cNvSpPr txBox="1"/>
          <p:nvPr/>
        </p:nvSpPr>
        <p:spPr>
          <a:xfrm>
            <a:off x="2482164" y="2496805"/>
            <a:ext cx="1997663" cy="954107"/>
          </a:xfrm>
          <a:prstGeom prst="rect">
            <a:avLst/>
          </a:prstGeom>
        </p:spPr>
        <p:txBody>
          <a:bodyPr wrap="none" rtlCol="0">
            <a:spAutoFit/>
          </a:bodyPr>
          <a:lstStyle/>
          <a:p>
            <a:pPr algn="ctr"/>
            <a:r>
              <a:rPr lang="en-US" sz="2800" dirty="0"/>
              <a:t>Fast</a:t>
            </a:r>
          </a:p>
          <a:p>
            <a:pPr algn="ctr"/>
            <a:r>
              <a:rPr lang="en-US" sz="2800" dirty="0"/>
              <a:t>Algorithms</a:t>
            </a:r>
          </a:p>
        </p:txBody>
      </p:sp>
      <p:sp>
        <p:nvSpPr>
          <p:cNvPr id="11" name="TextBox 10"/>
          <p:cNvSpPr txBox="1"/>
          <p:nvPr/>
        </p:nvSpPr>
        <p:spPr>
          <a:xfrm>
            <a:off x="2951844" y="4125645"/>
            <a:ext cx="1527983" cy="954107"/>
          </a:xfrm>
          <a:prstGeom prst="rect">
            <a:avLst/>
          </a:prstGeom>
        </p:spPr>
        <p:txBody>
          <a:bodyPr wrap="none" rtlCol="0">
            <a:spAutoFit/>
          </a:bodyPr>
          <a:lstStyle/>
          <a:p>
            <a:pPr algn="ctr"/>
            <a:r>
              <a:rPr lang="en-US" sz="2800" dirty="0"/>
              <a:t>ML for</a:t>
            </a:r>
          </a:p>
          <a:p>
            <a:pPr algn="ctr"/>
            <a:r>
              <a:rPr lang="en-US" sz="2800" dirty="0"/>
              <a:t>Systems</a:t>
            </a:r>
          </a:p>
        </p:txBody>
      </p:sp>
      <p:sp>
        <p:nvSpPr>
          <p:cNvPr id="12" name="TextBox 11"/>
          <p:cNvSpPr txBox="1"/>
          <p:nvPr/>
        </p:nvSpPr>
        <p:spPr>
          <a:xfrm>
            <a:off x="5002914" y="2466027"/>
            <a:ext cx="2029723" cy="954107"/>
          </a:xfrm>
          <a:prstGeom prst="rect">
            <a:avLst/>
          </a:prstGeom>
        </p:spPr>
        <p:txBody>
          <a:bodyPr wrap="none" rtlCol="0">
            <a:spAutoFit/>
          </a:bodyPr>
          <a:lstStyle/>
          <a:p>
            <a:pPr algn="ctr"/>
            <a:r>
              <a:rPr lang="en-US" sz="2800" dirty="0"/>
              <a:t>Distributed</a:t>
            </a:r>
          </a:p>
          <a:p>
            <a:pPr algn="ctr"/>
            <a:r>
              <a:rPr lang="en-US" sz="2800" dirty="0"/>
              <a:t>Algorithms</a:t>
            </a:r>
          </a:p>
        </p:txBody>
      </p:sp>
      <p:sp>
        <p:nvSpPr>
          <p:cNvPr id="13" name="TextBox 12"/>
          <p:cNvSpPr txBox="1"/>
          <p:nvPr/>
        </p:nvSpPr>
        <p:spPr>
          <a:xfrm>
            <a:off x="7659114" y="2466027"/>
            <a:ext cx="2770310" cy="954107"/>
          </a:xfrm>
          <a:prstGeom prst="rect">
            <a:avLst/>
          </a:prstGeom>
        </p:spPr>
        <p:txBody>
          <a:bodyPr wrap="none" rtlCol="0">
            <a:spAutoFit/>
          </a:bodyPr>
          <a:lstStyle/>
          <a:p>
            <a:pPr algn="ctr"/>
            <a:r>
              <a:rPr lang="en-US" sz="2800" dirty="0"/>
              <a:t>Deep Learning</a:t>
            </a:r>
          </a:p>
          <a:p>
            <a:pPr algn="ctr"/>
            <a:r>
              <a:rPr lang="en-US" sz="2800" dirty="0"/>
              <a:t>Frameworks</a:t>
            </a:r>
          </a:p>
        </p:txBody>
      </p:sp>
      <p:grpSp>
        <p:nvGrpSpPr>
          <p:cNvPr id="21" name="Group 20"/>
          <p:cNvGrpSpPr/>
          <p:nvPr/>
        </p:nvGrpSpPr>
        <p:grpSpPr>
          <a:xfrm>
            <a:off x="2169526" y="5529536"/>
            <a:ext cx="8520550" cy="830997"/>
            <a:chOff x="2169526" y="5529536"/>
            <a:chExt cx="8520550" cy="830997"/>
          </a:xfrm>
        </p:grpSpPr>
        <p:sp>
          <p:nvSpPr>
            <p:cNvPr id="18" name="TextBox 17"/>
            <p:cNvSpPr txBox="1"/>
            <p:nvPr/>
          </p:nvSpPr>
          <p:spPr>
            <a:xfrm>
              <a:off x="8496847" y="5529536"/>
              <a:ext cx="2193229" cy="830997"/>
            </a:xfrm>
            <a:prstGeom prst="rect">
              <a:avLst/>
            </a:prstGeom>
          </p:spPr>
          <p:txBody>
            <a:bodyPr wrap="none" rtlCol="0">
              <a:spAutoFit/>
            </a:bodyPr>
            <a:lstStyle/>
            <a:p>
              <a:r>
                <a:rPr lang="en-US" sz="2400" dirty="0"/>
                <a:t>Integration of</a:t>
              </a:r>
            </a:p>
            <a:p>
              <a:r>
                <a:rPr lang="en-US" sz="2400" dirty="0"/>
                <a:t>Communities</a:t>
              </a:r>
            </a:p>
          </p:txBody>
        </p:sp>
        <p:cxnSp>
          <p:nvCxnSpPr>
            <p:cNvPr id="19" name="Straight Arrow Connector 18"/>
            <p:cNvCxnSpPr/>
            <p:nvPr/>
          </p:nvCxnSpPr>
          <p:spPr>
            <a:xfrm>
              <a:off x="2169526" y="5945034"/>
              <a:ext cx="6092483"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grpSp>
      <p:sp>
        <p:nvSpPr>
          <p:cNvPr id="14" name="TextBox 13"/>
          <p:cNvSpPr txBox="1"/>
          <p:nvPr/>
        </p:nvSpPr>
        <p:spPr>
          <a:xfrm>
            <a:off x="5301584" y="4131768"/>
            <a:ext cx="3342582" cy="954107"/>
          </a:xfrm>
          <a:prstGeom prst="rect">
            <a:avLst/>
          </a:prstGeom>
        </p:spPr>
        <p:txBody>
          <a:bodyPr wrap="none" rtlCol="0">
            <a:spAutoFit/>
          </a:bodyPr>
          <a:lstStyle/>
          <a:p>
            <a:pPr algn="ctr"/>
            <a:r>
              <a:rPr lang="en-US" sz="2800" dirty="0"/>
              <a:t>Machine Learning</a:t>
            </a:r>
            <a:br>
              <a:rPr lang="en-US" sz="2800" dirty="0"/>
            </a:br>
            <a:r>
              <a:rPr lang="en-US" sz="2800" dirty="0"/>
              <a:t>Frameworks</a:t>
            </a:r>
          </a:p>
        </p:txBody>
      </p:sp>
      <p:sp>
        <p:nvSpPr>
          <p:cNvPr id="15" name="TextBox 14">
            <a:extLst>
              <a:ext uri="{FF2B5EF4-FFF2-40B4-BE49-F238E27FC236}">
                <a16:creationId xmlns:a16="http://schemas.microsoft.com/office/drawing/2014/main" id="{2CB0ADB4-9CC0-E84C-BFA6-E787D99D9DCE}"/>
              </a:ext>
            </a:extLst>
          </p:cNvPr>
          <p:cNvSpPr txBox="1"/>
          <p:nvPr/>
        </p:nvSpPr>
        <p:spPr>
          <a:xfrm>
            <a:off x="9235559" y="4125645"/>
            <a:ext cx="1527982" cy="954107"/>
          </a:xfrm>
          <a:prstGeom prst="rect">
            <a:avLst/>
          </a:prstGeom>
        </p:spPr>
        <p:txBody>
          <a:bodyPr wrap="none" rtlCol="0">
            <a:spAutoFit/>
          </a:bodyPr>
          <a:lstStyle/>
          <a:p>
            <a:pPr algn="ctr"/>
            <a:r>
              <a:rPr lang="en-US" sz="2800" dirty="0"/>
              <a:t>RL for</a:t>
            </a:r>
          </a:p>
          <a:p>
            <a:pPr algn="ctr"/>
            <a:r>
              <a:rPr lang="en-US" sz="2800" dirty="0"/>
              <a:t>Systems</a:t>
            </a:r>
          </a:p>
        </p:txBody>
      </p:sp>
    </p:spTree>
    <p:extLst>
      <p:ext uri="{BB962C8B-B14F-4D97-AF65-F5344CB8AC3E}">
        <p14:creationId xmlns:p14="http://schemas.microsoft.com/office/powerpoint/2010/main" val="2542504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AD72D-FE36-2C4D-974A-5CF44B3DC95A}"/>
              </a:ext>
            </a:extLst>
          </p:cNvPr>
          <p:cNvSpPr>
            <a:spLocks noGrp="1"/>
          </p:cNvSpPr>
          <p:nvPr>
            <p:ph type="title"/>
          </p:nvPr>
        </p:nvSpPr>
        <p:spPr/>
        <p:txBody>
          <a:bodyPr/>
          <a:lstStyle/>
          <a:p>
            <a:r>
              <a:rPr lang="en-US" dirty="0"/>
              <a:t>Systems and the </a:t>
            </a:r>
            <a:br>
              <a:rPr lang="en-US" dirty="0"/>
            </a:br>
            <a:r>
              <a:rPr lang="en-US" dirty="0"/>
              <a:t>Third Wave of AI</a:t>
            </a:r>
          </a:p>
        </p:txBody>
      </p:sp>
      <p:sp>
        <p:nvSpPr>
          <p:cNvPr id="4" name="Text Placeholder 3">
            <a:extLst>
              <a:ext uri="{FF2B5EF4-FFF2-40B4-BE49-F238E27FC236}">
                <a16:creationId xmlns:a16="http://schemas.microsoft.com/office/drawing/2014/main" id="{2951D198-652E-AB41-85C9-C2B3F379AC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063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4769485"/>
          </a:xfrm>
        </p:spPr>
        <p:txBody>
          <a:bodyPr>
            <a:normAutofit/>
          </a:bodyPr>
          <a:lstStyle/>
          <a:p>
            <a:r>
              <a:rPr lang="en-US" b="1" dirty="0"/>
              <a:t>1950 to 1974:</a:t>
            </a:r>
            <a:r>
              <a:rPr lang="en-US" dirty="0"/>
              <a:t> </a:t>
            </a:r>
            <a:r>
              <a:rPr lang="en-US" i="1" dirty="0"/>
              <a:t>Birth of AI</a:t>
            </a:r>
          </a:p>
          <a:p>
            <a:pPr lvl="1"/>
            <a:r>
              <a:rPr lang="en-US" dirty="0"/>
              <a:t>1950 Alan Turing publishes the </a:t>
            </a:r>
            <a:r>
              <a:rPr lang="en-US" i="1" dirty="0"/>
              <a:t>Imitation Game</a:t>
            </a:r>
          </a:p>
          <a:p>
            <a:pPr lvl="1"/>
            <a:r>
              <a:rPr lang="en-US" dirty="0"/>
              <a:t>1951 Marvin Minsky builds first neural network machine (SNARC)</a:t>
            </a:r>
          </a:p>
          <a:p>
            <a:pPr lvl="1"/>
            <a:r>
              <a:rPr lang="en-US" dirty="0"/>
              <a:t>DARPA starts to pour money into AI Research (limited oversight)</a:t>
            </a:r>
          </a:p>
          <a:p>
            <a:pPr lvl="1"/>
            <a:r>
              <a:rPr lang="en-US" b="1" i="1" dirty="0"/>
              <a:t>Incredible optimism</a:t>
            </a:r>
          </a:p>
          <a:p>
            <a:pPr lvl="1"/>
            <a:endParaRPr lang="en-US" dirty="0"/>
          </a:p>
          <a:p>
            <a:pPr marL="1062038" lvl="2" indent="0" algn="r">
              <a:buNone/>
            </a:pPr>
            <a:r>
              <a:rPr lang="en-US" i="1" dirty="0"/>
              <a:t>“Within ten years a digital computer will be the world’s chess champion” </a:t>
            </a:r>
            <a:br>
              <a:rPr lang="en-US" i="1" dirty="0"/>
            </a:br>
            <a:r>
              <a:rPr lang="en-US" dirty="0"/>
              <a:t>-- Herbert A. Simon and Allen Newell (1958)</a:t>
            </a:r>
          </a:p>
          <a:p>
            <a:pPr marL="1062038" lvl="2" indent="0">
              <a:buNone/>
            </a:pPr>
            <a:endParaRPr lang="en-US" dirty="0"/>
          </a:p>
          <a:p>
            <a:pPr marL="1062038" lvl="2" indent="0" algn="r">
              <a:buNone/>
            </a:pPr>
            <a:r>
              <a:rPr lang="en-US" i="1" dirty="0"/>
              <a:t>“In from three to eight years we will have a machine with the general intelligence of an average human being” </a:t>
            </a:r>
          </a:p>
          <a:p>
            <a:pPr marL="1062038" lvl="2" indent="0" algn="r">
              <a:buNone/>
            </a:pPr>
            <a:r>
              <a:rPr lang="en-US" dirty="0"/>
              <a:t>– Marvin </a:t>
            </a:r>
            <a:r>
              <a:rPr lang="en-US" dirty="0" err="1"/>
              <a:t>Minksy</a:t>
            </a:r>
            <a:r>
              <a:rPr lang="en-US" dirty="0"/>
              <a:t> (1970)</a:t>
            </a:r>
          </a:p>
        </p:txBody>
      </p:sp>
    </p:spTree>
    <p:extLst>
      <p:ext uri="{BB962C8B-B14F-4D97-AF65-F5344CB8AC3E}">
        <p14:creationId xmlns:p14="http://schemas.microsoft.com/office/powerpoint/2010/main" val="1429871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pPr lvl="1"/>
            <a:r>
              <a:rPr lang="en-US" dirty="0">
                <a:solidFill>
                  <a:schemeClr val="bg1"/>
                </a:solidFill>
              </a:rPr>
              <a:t>Technology was unable to meet the high expectations</a:t>
            </a:r>
          </a:p>
          <a:p>
            <a:pPr lvl="2"/>
            <a:r>
              <a:rPr lang="en-US" b="1" dirty="0">
                <a:solidFill>
                  <a:schemeClr val="bg1"/>
                </a:solidFill>
              </a:rPr>
              <a:t>Insufficient computer power</a:t>
            </a:r>
          </a:p>
          <a:p>
            <a:pPr lvl="2"/>
            <a:r>
              <a:rPr lang="en-US" dirty="0">
                <a:solidFill>
                  <a:schemeClr val="bg1"/>
                </a:solidFill>
              </a:rPr>
              <a:t>Over emphasis on combinatorial search </a:t>
            </a:r>
          </a:p>
          <a:p>
            <a:pPr lvl="2"/>
            <a:r>
              <a:rPr lang="en-US" dirty="0">
                <a:solidFill>
                  <a:schemeClr val="bg1"/>
                </a:solidFill>
              </a:rPr>
              <a:t>Insufficient knowledge (data)</a:t>
            </a:r>
          </a:p>
          <a:p>
            <a:pPr lvl="1"/>
            <a:r>
              <a:rPr lang="en-US" dirty="0">
                <a:solidFill>
                  <a:schemeClr val="bg1"/>
                </a:solidFill>
              </a:rPr>
              <a:t>1969 Book “</a:t>
            </a:r>
            <a:r>
              <a:rPr lang="en-US" dirty="0" err="1">
                <a:solidFill>
                  <a:schemeClr val="bg1"/>
                </a:solidFill>
              </a:rPr>
              <a:t>Perceptrons</a:t>
            </a:r>
            <a:r>
              <a:rPr lang="en-US" dirty="0">
                <a:solidFill>
                  <a:schemeClr val="bg1"/>
                </a:solidFill>
              </a:rPr>
              <a:t>” by Minsky and </a:t>
            </a:r>
            <a:r>
              <a:rPr lang="en-US" dirty="0" err="1">
                <a:solidFill>
                  <a:schemeClr val="bg1"/>
                </a:solidFill>
              </a:rPr>
              <a:t>Papert</a:t>
            </a:r>
            <a:r>
              <a:rPr lang="en-US" dirty="0">
                <a:solidFill>
                  <a:schemeClr val="bg1"/>
                </a:solidFill>
              </a:rPr>
              <a:t> </a:t>
            </a:r>
          </a:p>
          <a:p>
            <a:pPr lvl="2"/>
            <a:r>
              <a:rPr lang="en-US" dirty="0">
                <a:solidFill>
                  <a:schemeClr val="bg1"/>
                </a:solidFill>
              </a:rPr>
              <a:t>Showed that certain basic functions (e.g., parity) cannot be computed using local connections </a:t>
            </a:r>
          </a:p>
          <a:p>
            <a:pPr lvl="2"/>
            <a:r>
              <a:rPr lang="en-US" dirty="0">
                <a:solidFill>
                  <a:schemeClr val="bg1"/>
                </a:solidFill>
              </a:rPr>
              <a:t>Strong argument against connectionist approaches to AI (neural networks)</a:t>
            </a:r>
          </a:p>
          <a:p>
            <a:pPr lvl="1"/>
            <a:r>
              <a:rPr lang="en-US" dirty="0">
                <a:solidFill>
                  <a:schemeClr val="bg1"/>
                </a:solidFill>
              </a:rPr>
              <a:t>Government funding dries</a:t>
            </a:r>
          </a:p>
          <a:p>
            <a:pPr lvl="2"/>
            <a:r>
              <a:rPr lang="en-US" dirty="0">
                <a:solidFill>
                  <a:schemeClr val="bg1"/>
                </a:solidFill>
              </a:rPr>
              <a:t>Not meeting objectives</a:t>
            </a:r>
          </a:p>
          <a:p>
            <a:pPr lvl="2"/>
            <a:r>
              <a:rPr lang="en-US" dirty="0">
                <a:solidFill>
                  <a:schemeClr val="bg1"/>
                </a:solidFill>
              </a:rPr>
              <a:t>DARPA focuses more on immediate impact</a:t>
            </a: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3187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pPr lvl="1"/>
            <a:r>
              <a:rPr lang="en-US" dirty="0"/>
              <a:t>Expert systems start to solve real-world problems</a:t>
            </a:r>
          </a:p>
          <a:p>
            <a:pPr lvl="2"/>
            <a:r>
              <a:rPr lang="en-US" dirty="0"/>
              <a:t>CMU developed XCON (AI for Systems) for DEC </a:t>
            </a:r>
            <a:r>
              <a:rPr lang="en-US" dirty="0">
                <a:sym typeface="Wingdings" pitchFamily="2" charset="2"/>
              </a:rPr>
              <a:t> </a:t>
            </a:r>
            <a:r>
              <a:rPr lang="en-US" dirty="0"/>
              <a:t>saves $40M annually </a:t>
            </a:r>
          </a:p>
          <a:p>
            <a:pPr lvl="2"/>
            <a:r>
              <a:rPr lang="en-US" dirty="0"/>
              <a:t>Combines “knowledge” (expert rules “data”) with logic</a:t>
            </a:r>
          </a:p>
          <a:p>
            <a:pPr lvl="1"/>
            <a:r>
              <a:rPr lang="en-US" dirty="0"/>
              <a:t>Japanese government invests $850M in AI Research</a:t>
            </a:r>
          </a:p>
          <a:p>
            <a:pPr lvl="2"/>
            <a:r>
              <a:rPr lang="en-US" dirty="0"/>
              <a:t>Other governments respond by also investing heavily</a:t>
            </a:r>
          </a:p>
          <a:p>
            <a:pPr lvl="1"/>
            <a:r>
              <a:rPr lang="en-US" dirty="0"/>
              <a:t>Emergence of the </a:t>
            </a:r>
            <a:r>
              <a:rPr lang="en-US" b="1" dirty="0"/>
              <a:t>AI hardware</a:t>
            </a:r>
            <a:r>
              <a:rPr lang="en-US" dirty="0"/>
              <a:t> and </a:t>
            </a:r>
            <a:r>
              <a:rPr lang="en-US" b="1" dirty="0"/>
              <a:t>software industry </a:t>
            </a:r>
            <a:r>
              <a:rPr lang="en-US" dirty="0"/>
              <a:t>to </a:t>
            </a:r>
            <a:endParaRPr lang="en-US" b="1" dirty="0"/>
          </a:p>
          <a:p>
            <a:pPr lvl="1"/>
            <a:endParaRPr lang="en-US" dirty="0"/>
          </a:p>
        </p:txBody>
      </p:sp>
    </p:spTree>
    <p:extLst>
      <p:ext uri="{BB962C8B-B14F-4D97-AF65-F5344CB8AC3E}">
        <p14:creationId xmlns:p14="http://schemas.microsoft.com/office/powerpoint/2010/main" val="33393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r>
              <a:rPr lang="en-US" b="1" dirty="0">
                <a:solidFill>
                  <a:schemeClr val="bg1"/>
                </a:solidFill>
              </a:rPr>
              <a:t>1980 to 1987:</a:t>
            </a:r>
            <a:r>
              <a:rPr lang="en-US" dirty="0">
                <a:solidFill>
                  <a:schemeClr val="bg1"/>
                </a:solidFill>
              </a:rPr>
              <a:t> </a:t>
            </a:r>
            <a:r>
              <a:rPr lang="en-US" i="1" dirty="0">
                <a:solidFill>
                  <a:schemeClr val="bg1"/>
                </a:solidFill>
              </a:rPr>
              <a:t>Second Wave of AI</a:t>
            </a:r>
          </a:p>
          <a:p>
            <a:r>
              <a:rPr lang="en-US" b="1" dirty="0">
                <a:solidFill>
                  <a:schemeClr val="bg1"/>
                </a:solidFill>
              </a:rPr>
              <a:t>1987 to 1993: </a:t>
            </a:r>
            <a:r>
              <a:rPr lang="en-US" i="1" dirty="0">
                <a:solidFill>
                  <a:schemeClr val="bg1"/>
                </a:solidFill>
              </a:rPr>
              <a:t>Second AI Winter</a:t>
            </a:r>
          </a:p>
          <a:p>
            <a:pPr lvl="1"/>
            <a:r>
              <a:rPr lang="en-US" dirty="0">
                <a:solidFill>
                  <a:schemeClr val="bg1"/>
                </a:solidFill>
              </a:rPr>
              <a:t>Expert systems too brittle to maintain</a:t>
            </a:r>
          </a:p>
          <a:p>
            <a:pPr lvl="1"/>
            <a:r>
              <a:rPr lang="en-US" dirty="0">
                <a:solidFill>
                  <a:schemeClr val="bg1"/>
                </a:solidFill>
              </a:rPr>
              <a:t>Collapse of the specialized </a:t>
            </a:r>
            <a:r>
              <a:rPr lang="en-US" b="1" dirty="0">
                <a:solidFill>
                  <a:schemeClr val="bg1"/>
                </a:solidFill>
              </a:rPr>
              <a:t>AI hardware market</a:t>
            </a:r>
          </a:p>
          <a:p>
            <a:pPr lvl="2"/>
            <a:r>
              <a:rPr lang="en-US" dirty="0">
                <a:solidFill>
                  <a:schemeClr val="bg1"/>
                </a:solidFill>
              </a:rPr>
              <a:t>Commodity hardware was improving to rapidly</a:t>
            </a:r>
          </a:p>
          <a:p>
            <a:pPr lvl="2"/>
            <a:r>
              <a:rPr lang="en-US" dirty="0">
                <a:solidFill>
                  <a:schemeClr val="bg1"/>
                </a:solidFill>
              </a:rPr>
              <a:t>Ultimately over 300 AI companies would vanish from the market</a:t>
            </a:r>
          </a:p>
          <a:p>
            <a:pPr lvl="1"/>
            <a:r>
              <a:rPr lang="en-US" dirty="0">
                <a:solidFill>
                  <a:schemeClr val="bg1"/>
                </a:solidFill>
              </a:rPr>
              <a:t>Massive government funding cuts</a:t>
            </a:r>
          </a:p>
          <a:p>
            <a:pPr lvl="2"/>
            <a:endParaRPr lang="en-US" dirty="0">
              <a:solidFill>
                <a:schemeClr val="bg1"/>
              </a:solidFill>
            </a:endParaRPr>
          </a:p>
        </p:txBody>
      </p:sp>
    </p:spTree>
    <p:extLst>
      <p:ext uri="{BB962C8B-B14F-4D97-AF65-F5344CB8AC3E}">
        <p14:creationId xmlns:p14="http://schemas.microsoft.com/office/powerpoint/2010/main" val="36689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3652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17284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2192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426452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17284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21920"/>
            <a:ext cx="11186160" cy="673608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p>
          <a:p>
            <a:r>
              <a:rPr lang="en-US" b="1" dirty="0"/>
              <a:t>2011 to 2019: </a:t>
            </a:r>
            <a:r>
              <a:rPr lang="en-US" i="1" dirty="0"/>
              <a:t>Third Wave (AI Goes Deep)</a:t>
            </a:r>
          </a:p>
          <a:p>
            <a:pPr lvl="1"/>
            <a:r>
              <a:rPr lang="en-US" dirty="0"/>
              <a:t>Large quantities of </a:t>
            </a:r>
            <a:r>
              <a:rPr lang="en-US" b="1" dirty="0"/>
              <a:t>data</a:t>
            </a:r>
            <a:r>
              <a:rPr lang="en-US" dirty="0"/>
              <a:t> in conjunction with </a:t>
            </a:r>
            <a:r>
              <a:rPr lang="en-US" b="1" dirty="0"/>
              <a:t>advances in hardware</a:t>
            </a:r>
            <a:r>
              <a:rPr lang="en-US" dirty="0"/>
              <a:t> and </a:t>
            </a:r>
            <a:r>
              <a:rPr lang="en-US" b="1" dirty="0"/>
              <a:t>software</a:t>
            </a:r>
            <a:r>
              <a:rPr lang="en-US" dirty="0"/>
              <a:t> enable the </a:t>
            </a:r>
            <a:r>
              <a:rPr lang="en-US" b="1" dirty="0"/>
              <a:t>design</a:t>
            </a:r>
            <a:r>
              <a:rPr lang="en-US" dirty="0"/>
              <a:t> and </a:t>
            </a:r>
            <a:r>
              <a:rPr lang="en-US" b="1" dirty="0"/>
              <a:t>training</a:t>
            </a:r>
            <a:r>
              <a:rPr lang="en-US" dirty="0"/>
              <a:t> of </a:t>
            </a:r>
            <a:r>
              <a:rPr lang="en-US" b="1" dirty="0"/>
              <a:t>complex models</a:t>
            </a:r>
          </a:p>
          <a:p>
            <a:pPr lvl="1"/>
            <a:r>
              <a:rPr lang="en-US" dirty="0"/>
              <a:t>New applications emerge</a:t>
            </a:r>
          </a:p>
          <a:p>
            <a:pPr lvl="2"/>
            <a:r>
              <a:rPr lang="en-US" dirty="0"/>
              <a:t>Autonomous driving, home automation, </a:t>
            </a:r>
          </a:p>
          <a:p>
            <a:pPr lvl="1"/>
            <a:r>
              <a:rPr lang="en-US" dirty="0"/>
              <a:t>AI Market frenzy </a:t>
            </a:r>
            <a:r>
              <a:rPr lang="en-US" dirty="0">
                <a:sym typeface="Wingdings" pitchFamily="2" charset="2"/>
              </a:rPr>
              <a:t> IDC predicts 77.6B Market for AI-Systems in 2022</a:t>
            </a:r>
          </a:p>
          <a:p>
            <a:pPr lvl="1"/>
            <a:r>
              <a:rPr lang="en-US" dirty="0">
                <a:sym typeface="Wingdings" pitchFamily="2" charset="2"/>
              </a:rPr>
              <a:t>…</a:t>
            </a:r>
          </a:p>
        </p:txBody>
      </p:sp>
    </p:spTree>
    <p:extLst>
      <p:ext uri="{BB962C8B-B14F-4D97-AF65-F5344CB8AC3E}">
        <p14:creationId xmlns:p14="http://schemas.microsoft.com/office/powerpoint/2010/main" val="4103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fade">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fade">
                                      <p:cBhvr>
                                        <p:cTn id="2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6" name="Rectangle 5"/>
          <p:cNvSpPr/>
          <p:nvPr/>
        </p:nvSpPr>
        <p:spPr>
          <a:xfrm>
            <a:off x="688596" y="6223115"/>
            <a:ext cx="11026392" cy="584775"/>
          </a:xfrm>
          <a:prstGeom prst="rect">
            <a:avLst/>
          </a:prstGeom>
        </p:spPr>
        <p:txBody>
          <a:bodyPr wrap="square">
            <a:spAutoFit/>
          </a:bodyPr>
          <a:lstStyle/>
          <a:p>
            <a:r>
              <a:rPr lang="en-US" sz="1600" dirty="0">
                <a:latin typeface="Helvetica" charset="0"/>
                <a:ea typeface="Helvetica" charset="0"/>
                <a:cs typeface="Helvetica" charset="0"/>
              </a:rPr>
              <a:t>“A New Golden Age in Computer Architecture: Empowering the Machine-Learning Revolution”,</a:t>
            </a:r>
          </a:p>
          <a:p>
            <a:r>
              <a:rPr lang="en-US" sz="1600" dirty="0">
                <a:latin typeface="Helvetica" charset="0"/>
                <a:ea typeface="Helvetica" charset="0"/>
                <a:cs typeface="Helvetica" charset="0"/>
              </a:rPr>
              <a:t>https://</a:t>
            </a:r>
            <a:r>
              <a:rPr lang="en-US" sz="1600" dirty="0" err="1">
                <a:latin typeface="Helvetica" charset="0"/>
                <a:ea typeface="Helvetica" charset="0"/>
                <a:cs typeface="Helvetica" charset="0"/>
              </a:rPr>
              <a:t>ieeexplore.ieee.org</a:t>
            </a:r>
            <a:r>
              <a:rPr lang="en-US" sz="1600" dirty="0">
                <a:latin typeface="Helvetica" charset="0"/>
                <a:ea typeface="Helvetica" charset="0"/>
                <a:cs typeface="Helvetica" charset="0"/>
              </a:rPr>
              <a:t>/document/8259424</a:t>
            </a:r>
          </a:p>
        </p:txBody>
      </p:sp>
      <p:pic>
        <p:nvPicPr>
          <p:cNvPr id="4" name="Picture 3">
            <a:extLst>
              <a:ext uri="{FF2B5EF4-FFF2-40B4-BE49-F238E27FC236}">
                <a16:creationId xmlns:a16="http://schemas.microsoft.com/office/drawing/2014/main" id="{D886F374-FD96-B743-97F4-A3428AEDA3DC}"/>
              </a:ext>
            </a:extLst>
          </p:cNvPr>
          <p:cNvPicPr>
            <a:picLocks noChangeAspect="1"/>
          </p:cNvPicPr>
          <p:nvPr/>
        </p:nvPicPr>
        <p:blipFill>
          <a:blip r:embed="rId2"/>
          <a:stretch>
            <a:fillRect/>
          </a:stretch>
        </p:blipFill>
        <p:spPr>
          <a:xfrm>
            <a:off x="211584" y="50110"/>
            <a:ext cx="11503404" cy="6211838"/>
          </a:xfrm>
          <a:prstGeom prst="rect">
            <a:avLst/>
          </a:prstGeom>
        </p:spPr>
      </p:pic>
      <p:sp>
        <p:nvSpPr>
          <p:cNvPr id="7" name="TextBox 6">
            <a:extLst>
              <a:ext uri="{FF2B5EF4-FFF2-40B4-BE49-F238E27FC236}">
                <a16:creationId xmlns:a16="http://schemas.microsoft.com/office/drawing/2014/main" id="{9D82ACF5-4CD3-9745-87DA-B7BF5A5F1EA2}"/>
              </a:ext>
            </a:extLst>
          </p:cNvPr>
          <p:cNvSpPr txBox="1"/>
          <p:nvPr/>
        </p:nvSpPr>
        <p:spPr>
          <a:xfrm>
            <a:off x="5348032" y="2659559"/>
            <a:ext cx="1707519" cy="769441"/>
          </a:xfrm>
          <a:prstGeom prst="rect">
            <a:avLst/>
          </a:prstGeom>
        </p:spPr>
        <p:txBody>
          <a:bodyPr wrap="none" rtlCol="0">
            <a:spAutoFit/>
          </a:bodyPr>
          <a:lstStyle/>
          <a:p>
            <a:r>
              <a:rPr lang="en-US" sz="4400" dirty="0"/>
              <a:t>Why?</a:t>
            </a:r>
          </a:p>
        </p:txBody>
      </p:sp>
    </p:spTree>
    <p:extLst>
      <p:ext uri="{BB962C8B-B14F-4D97-AF65-F5344CB8AC3E}">
        <p14:creationId xmlns:p14="http://schemas.microsoft.com/office/powerpoint/2010/main" val="10422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9A18BAA-441F-1D4E-BACD-34BCD4477CBC}"/>
              </a:ext>
            </a:extLst>
          </p:cNvPr>
          <p:cNvSpPr txBox="1"/>
          <p:nvPr/>
        </p:nvSpPr>
        <p:spPr>
          <a:xfrm>
            <a:off x="785170" y="1307675"/>
            <a:ext cx="7891519" cy="5416868"/>
          </a:xfrm>
          <a:prstGeom prst="rect">
            <a:avLst/>
          </a:prstGeom>
          <a:noFill/>
        </p:spPr>
        <p:txBody>
          <a:bodyPr wrap="square" rtlCol="0">
            <a:spAutoFit/>
          </a:bodyPr>
          <a:lstStyle/>
          <a:p>
            <a:pPr marL="457200" indent="-457200">
              <a:spcAft>
                <a:spcPts val="1600"/>
              </a:spcAft>
              <a:buFont typeface="Wingdings" pitchFamily="2" charset="2"/>
              <a:buChar char="Ø"/>
            </a:pPr>
            <a:r>
              <a:rPr lang="en-US" sz="2800" dirty="0">
                <a:latin typeface="Century Gothic" charset="0"/>
                <a:ea typeface="Century Gothic" charset="0"/>
                <a:cs typeface="Century Gothic" charset="0"/>
              </a:rPr>
              <a:t>Co-director of the RISE Lab </a:t>
            </a:r>
          </a:p>
          <a:p>
            <a:pPr marL="457200" indent="-457200">
              <a:spcAft>
                <a:spcPts val="1600"/>
              </a:spcAft>
              <a:buFont typeface="Wingdings" pitchFamily="2" charset="2"/>
              <a:buChar char="Ø"/>
            </a:pPr>
            <a:r>
              <a:rPr lang="en-US" sz="2800" dirty="0">
                <a:latin typeface="Century Gothic" charset="0"/>
                <a:ea typeface="Century Gothic" charset="0"/>
                <a:cs typeface="Century Gothic" charset="0"/>
              </a:rPr>
              <a:t>Co-founder of </a:t>
            </a:r>
            <a:r>
              <a:rPr lang="en-US" sz="2800" dirty="0" err="1">
                <a:latin typeface="Century Gothic" charset="0"/>
                <a:ea typeface="Century Gothic" charset="0"/>
                <a:cs typeface="Century Gothic" charset="0"/>
              </a:rPr>
              <a:t>Turi</a:t>
            </a:r>
            <a:r>
              <a:rPr lang="en-US" sz="2800" dirty="0">
                <a:latin typeface="Century Gothic" charset="0"/>
                <a:ea typeface="Century Gothic" charset="0"/>
                <a:cs typeface="Century Gothic" charset="0"/>
              </a:rPr>
              <a:t> Inc.</a:t>
            </a:r>
          </a:p>
          <a:p>
            <a:pPr>
              <a:spcAft>
                <a:spcPts val="1600"/>
              </a:spcAft>
            </a:pPr>
            <a:r>
              <a:rPr lang="en-US" sz="3200" b="1" dirty="0">
                <a:latin typeface="Century Gothic" charset="0"/>
                <a:ea typeface="Century Gothic" charset="0"/>
                <a:cs typeface="Century Gothic" charset="0"/>
              </a:rPr>
              <a:t>Research</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Machine Learning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Distributed Systems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Computer Vision</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Autonomous Driving</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Secure Learning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a:t>
            </a:r>
            <a:endParaRPr lang="en-US" sz="2800" dirty="0">
              <a:latin typeface="Century Gothic" charset="0"/>
              <a:ea typeface="Century Gothic" charset="0"/>
              <a:cs typeface="Century Gothic" charset="0"/>
            </a:endParaRPr>
          </a:p>
        </p:txBody>
      </p:sp>
      <p:pic>
        <p:nvPicPr>
          <p:cNvPr id="36" name="Picture 35">
            <a:extLst>
              <a:ext uri="{FF2B5EF4-FFF2-40B4-BE49-F238E27FC236}">
                <a16:creationId xmlns:a16="http://schemas.microsoft.com/office/drawing/2014/main" id="{BF655565-D5E7-1845-9935-6F6F02B86AE0}"/>
              </a:ext>
            </a:extLst>
          </p:cNvPr>
          <p:cNvPicPr>
            <a:picLocks noChangeAspect="1"/>
          </p:cNvPicPr>
          <p:nvPr/>
        </p:nvPicPr>
        <p:blipFill>
          <a:blip r:embed="rId3"/>
          <a:stretch>
            <a:fillRect/>
          </a:stretch>
        </p:blipFill>
        <p:spPr>
          <a:xfrm>
            <a:off x="7956142" y="320675"/>
            <a:ext cx="3688770" cy="835040"/>
          </a:xfrm>
          <a:prstGeom prst="rect">
            <a:avLst/>
          </a:prstGeom>
        </p:spPr>
      </p:pic>
      <p:pic>
        <p:nvPicPr>
          <p:cNvPr id="38" name="Picture 37">
            <a:extLst>
              <a:ext uri="{FF2B5EF4-FFF2-40B4-BE49-F238E27FC236}">
                <a16:creationId xmlns:a16="http://schemas.microsoft.com/office/drawing/2014/main" id="{33E64CDC-E55C-4640-A7FE-06F31D6E5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6689" y="4175303"/>
            <a:ext cx="2247677" cy="1195573"/>
          </a:xfrm>
          <a:prstGeom prst="rect">
            <a:avLst/>
          </a:prstGeom>
        </p:spPr>
      </p:pic>
      <p:pic>
        <p:nvPicPr>
          <p:cNvPr id="40" name="Picture 39">
            <a:extLst>
              <a:ext uri="{FF2B5EF4-FFF2-40B4-BE49-F238E27FC236}">
                <a16:creationId xmlns:a16="http://schemas.microsoft.com/office/drawing/2014/main" id="{707358E7-A5B5-E54E-9B11-B5506E4FFAF3}"/>
              </a:ext>
            </a:extLst>
          </p:cNvPr>
          <p:cNvPicPr>
            <a:picLocks noChangeAspect="1"/>
          </p:cNvPicPr>
          <p:nvPr/>
        </p:nvPicPr>
        <p:blipFill>
          <a:blip r:embed="rId5"/>
          <a:stretch>
            <a:fillRect/>
          </a:stretch>
        </p:blipFill>
        <p:spPr>
          <a:xfrm>
            <a:off x="8400247" y="5546807"/>
            <a:ext cx="2800560" cy="1003409"/>
          </a:xfrm>
          <a:prstGeom prst="rect">
            <a:avLst/>
          </a:prstGeom>
        </p:spPr>
      </p:pic>
      <p:pic>
        <p:nvPicPr>
          <p:cNvPr id="45" name="Picture 44">
            <a:extLst>
              <a:ext uri="{FF2B5EF4-FFF2-40B4-BE49-F238E27FC236}">
                <a16:creationId xmlns:a16="http://schemas.microsoft.com/office/drawing/2014/main" id="{ADDBAE14-0439-754D-888C-436C6CF8BB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7490" y="1307675"/>
            <a:ext cx="2886075" cy="1539240"/>
          </a:xfrm>
          <a:prstGeom prst="rect">
            <a:avLst/>
          </a:prstGeom>
        </p:spPr>
      </p:pic>
      <p:pic>
        <p:nvPicPr>
          <p:cNvPr id="46" name="Picture 45">
            <a:extLst>
              <a:ext uri="{FF2B5EF4-FFF2-40B4-BE49-F238E27FC236}">
                <a16:creationId xmlns:a16="http://schemas.microsoft.com/office/drawing/2014/main" id="{DA415C0D-383D-5A45-9340-B634402FF326}"/>
              </a:ext>
            </a:extLst>
          </p:cNvPr>
          <p:cNvPicPr>
            <a:picLocks noChangeAspect="1"/>
          </p:cNvPicPr>
          <p:nvPr/>
        </p:nvPicPr>
        <p:blipFill>
          <a:blip r:embed="rId7"/>
          <a:stretch>
            <a:fillRect/>
          </a:stretch>
        </p:blipFill>
        <p:spPr>
          <a:xfrm>
            <a:off x="8234345" y="3149159"/>
            <a:ext cx="3132364" cy="850213"/>
          </a:xfrm>
          <a:prstGeom prst="rect">
            <a:avLst/>
          </a:prstGeom>
        </p:spPr>
      </p:pic>
      <p:sp>
        <p:nvSpPr>
          <p:cNvPr id="2" name="TextBox 1">
            <a:extLst>
              <a:ext uri="{FF2B5EF4-FFF2-40B4-BE49-F238E27FC236}">
                <a16:creationId xmlns:a16="http://schemas.microsoft.com/office/drawing/2014/main" id="{94460206-4ABD-144A-A2B5-A8C79D018A2A}"/>
              </a:ext>
            </a:extLst>
          </p:cNvPr>
          <p:cNvSpPr txBox="1"/>
          <p:nvPr/>
        </p:nvSpPr>
        <p:spPr>
          <a:xfrm>
            <a:off x="785170" y="175098"/>
            <a:ext cx="4305987" cy="1107996"/>
          </a:xfrm>
          <a:prstGeom prst="rect">
            <a:avLst/>
          </a:prstGeom>
        </p:spPr>
        <p:txBody>
          <a:bodyPr wrap="none" rtlCol="0">
            <a:spAutoFit/>
          </a:bodyPr>
          <a:lstStyle/>
          <a:p>
            <a:r>
              <a:rPr lang="en-US" sz="6600" dirty="0"/>
              <a:t>About Me</a:t>
            </a:r>
          </a:p>
        </p:txBody>
      </p:sp>
    </p:spTree>
    <p:extLst>
      <p:ext uri="{BB962C8B-B14F-4D97-AF65-F5344CB8AC3E}">
        <p14:creationId xmlns:p14="http://schemas.microsoft.com/office/powerpoint/2010/main" val="28819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B7AACF-BEEE-9B4E-89B1-D987D4D78BE2}"/>
              </a:ext>
            </a:extLst>
          </p:cNvPr>
          <p:cNvSpPr>
            <a:spLocks noGrp="1"/>
          </p:cNvSpPr>
          <p:nvPr>
            <p:ph type="title"/>
          </p:nvPr>
        </p:nvSpPr>
        <p:spPr/>
        <p:txBody>
          <a:bodyPr/>
          <a:lstStyle/>
          <a:p>
            <a:r>
              <a:rPr lang="en-US" dirty="0"/>
              <a:t>New Forces Driving AI Revolution</a:t>
            </a:r>
          </a:p>
        </p:txBody>
      </p:sp>
      <p:grpSp>
        <p:nvGrpSpPr>
          <p:cNvPr id="31" name="Group 30">
            <a:extLst>
              <a:ext uri="{FF2B5EF4-FFF2-40B4-BE49-F238E27FC236}">
                <a16:creationId xmlns:a16="http://schemas.microsoft.com/office/drawing/2014/main" id="{9061EC23-EA55-4D43-84E6-9CB48D81474A}"/>
              </a:ext>
            </a:extLst>
          </p:cNvPr>
          <p:cNvGrpSpPr/>
          <p:nvPr/>
        </p:nvGrpSpPr>
        <p:grpSpPr>
          <a:xfrm>
            <a:off x="3901630" y="1785604"/>
            <a:ext cx="3268074" cy="2741264"/>
            <a:chOff x="3901630" y="1785604"/>
            <a:chExt cx="3268074" cy="2741264"/>
          </a:xfrm>
        </p:grpSpPr>
        <p:pic>
          <p:nvPicPr>
            <p:cNvPr id="9" name="Picture 8">
              <a:extLst>
                <a:ext uri="{FF2B5EF4-FFF2-40B4-BE49-F238E27FC236}">
                  <a16:creationId xmlns:a16="http://schemas.microsoft.com/office/drawing/2014/main" id="{AAE4281E-318C-4E4D-9825-3DEF18988269}"/>
                </a:ext>
              </a:extLst>
            </p:cNvPr>
            <p:cNvPicPr>
              <a:picLocks noChangeAspect="1"/>
            </p:cNvPicPr>
            <p:nvPr/>
          </p:nvPicPr>
          <p:blipFill>
            <a:blip r:embed="rId3"/>
            <a:stretch>
              <a:fillRect/>
            </a:stretch>
          </p:blipFill>
          <p:spPr>
            <a:xfrm>
              <a:off x="3901630" y="2077991"/>
              <a:ext cx="3268074" cy="2448877"/>
            </a:xfrm>
            <a:prstGeom prst="rect">
              <a:avLst/>
            </a:prstGeom>
          </p:spPr>
        </p:pic>
        <p:sp>
          <p:nvSpPr>
            <p:cNvPr id="14" name="TextBox 13">
              <a:extLst>
                <a:ext uri="{FF2B5EF4-FFF2-40B4-BE49-F238E27FC236}">
                  <a16:creationId xmlns:a16="http://schemas.microsoft.com/office/drawing/2014/main" id="{45633114-266A-6A49-A152-07C9AF182EE7}"/>
                </a:ext>
              </a:extLst>
            </p:cNvPr>
            <p:cNvSpPr txBox="1"/>
            <p:nvPr/>
          </p:nvSpPr>
          <p:spPr>
            <a:xfrm>
              <a:off x="4481533" y="1785604"/>
              <a:ext cx="2108269" cy="584775"/>
            </a:xfrm>
            <a:prstGeom prst="rect">
              <a:avLst/>
            </a:prstGeom>
          </p:spPr>
          <p:txBody>
            <a:bodyPr wrap="none" rtlCol="0">
              <a:spAutoFit/>
            </a:bodyPr>
            <a:lstStyle/>
            <a:p>
              <a:r>
                <a:rPr lang="en-US" sz="3200" dirty="0"/>
                <a:t>Compute</a:t>
              </a:r>
            </a:p>
          </p:txBody>
        </p:sp>
      </p:grpSp>
      <p:grpSp>
        <p:nvGrpSpPr>
          <p:cNvPr id="32" name="Group 31">
            <a:extLst>
              <a:ext uri="{FF2B5EF4-FFF2-40B4-BE49-F238E27FC236}">
                <a16:creationId xmlns:a16="http://schemas.microsoft.com/office/drawing/2014/main" id="{BF0D4E9F-67C1-8D41-A85C-AD6E7A7E95ED}"/>
              </a:ext>
            </a:extLst>
          </p:cNvPr>
          <p:cNvGrpSpPr/>
          <p:nvPr/>
        </p:nvGrpSpPr>
        <p:grpSpPr>
          <a:xfrm>
            <a:off x="7320988" y="1785604"/>
            <a:ext cx="4358768" cy="3073656"/>
            <a:chOff x="7320988" y="1785604"/>
            <a:chExt cx="4358768" cy="3073656"/>
          </a:xfrm>
        </p:grpSpPr>
        <p:pic>
          <p:nvPicPr>
            <p:cNvPr id="10" name="Picture 9">
              <a:extLst>
                <a:ext uri="{FF2B5EF4-FFF2-40B4-BE49-F238E27FC236}">
                  <a16:creationId xmlns:a16="http://schemas.microsoft.com/office/drawing/2014/main" id="{164CA412-040F-764B-809E-E9533EA466EF}"/>
                </a:ext>
              </a:extLst>
            </p:cNvPr>
            <p:cNvPicPr>
              <a:picLocks noChangeAspect="1"/>
            </p:cNvPicPr>
            <p:nvPr/>
          </p:nvPicPr>
          <p:blipFill>
            <a:blip r:embed="rId4"/>
            <a:stretch>
              <a:fillRect/>
            </a:stretch>
          </p:blipFill>
          <p:spPr>
            <a:xfrm>
              <a:off x="8139087" y="2555503"/>
              <a:ext cx="3222967" cy="836280"/>
            </a:xfrm>
            <a:prstGeom prst="rect">
              <a:avLst/>
            </a:prstGeom>
          </p:spPr>
        </p:pic>
        <p:pic>
          <p:nvPicPr>
            <p:cNvPr id="13" name="Picture 12">
              <a:extLst>
                <a:ext uri="{FF2B5EF4-FFF2-40B4-BE49-F238E27FC236}">
                  <a16:creationId xmlns:a16="http://schemas.microsoft.com/office/drawing/2014/main" id="{6E7B85AF-EDB9-4644-99AC-745F84D1DAD0}"/>
                </a:ext>
              </a:extLst>
            </p:cNvPr>
            <p:cNvPicPr>
              <a:picLocks noChangeAspect="1"/>
            </p:cNvPicPr>
            <p:nvPr/>
          </p:nvPicPr>
          <p:blipFill rotWithShape="1">
            <a:blip r:embed="rId5"/>
            <a:srcRect l="18985" t="16586" r="16140" b="15096"/>
            <a:stretch/>
          </p:blipFill>
          <p:spPr>
            <a:xfrm>
              <a:off x="7320988" y="3365385"/>
              <a:ext cx="2525673" cy="1493875"/>
            </a:xfrm>
            <a:prstGeom prst="rect">
              <a:avLst/>
            </a:prstGeom>
          </p:spPr>
        </p:pic>
        <p:pic>
          <p:nvPicPr>
            <p:cNvPr id="16" name="Picture 15">
              <a:extLst>
                <a:ext uri="{FF2B5EF4-FFF2-40B4-BE49-F238E27FC236}">
                  <a16:creationId xmlns:a16="http://schemas.microsoft.com/office/drawing/2014/main" id="{E8885436-7431-7D47-A4A6-D03A2280E2FF}"/>
                </a:ext>
              </a:extLst>
            </p:cNvPr>
            <p:cNvPicPr>
              <a:picLocks noChangeAspect="1"/>
            </p:cNvPicPr>
            <p:nvPr/>
          </p:nvPicPr>
          <p:blipFill rotWithShape="1">
            <a:blip r:embed="rId6"/>
            <a:srcRect r="11220"/>
            <a:stretch/>
          </p:blipFill>
          <p:spPr>
            <a:xfrm>
              <a:off x="9154083" y="3075617"/>
              <a:ext cx="2525673" cy="1493569"/>
            </a:xfrm>
            <a:prstGeom prst="rect">
              <a:avLst/>
            </a:prstGeom>
          </p:spPr>
        </p:pic>
        <p:sp>
          <p:nvSpPr>
            <p:cNvPr id="17" name="TextBox 16">
              <a:extLst>
                <a:ext uri="{FF2B5EF4-FFF2-40B4-BE49-F238E27FC236}">
                  <a16:creationId xmlns:a16="http://schemas.microsoft.com/office/drawing/2014/main" id="{A7D4E862-3BBC-E746-B508-B2DA08ACE5F0}"/>
                </a:ext>
              </a:extLst>
            </p:cNvPr>
            <p:cNvSpPr txBox="1"/>
            <p:nvPr/>
          </p:nvSpPr>
          <p:spPr>
            <a:xfrm>
              <a:off x="8226000" y="1785604"/>
              <a:ext cx="2635658" cy="584775"/>
            </a:xfrm>
            <a:prstGeom prst="rect">
              <a:avLst/>
            </a:prstGeom>
          </p:spPr>
          <p:txBody>
            <a:bodyPr wrap="none" rtlCol="0">
              <a:spAutoFit/>
            </a:bodyPr>
            <a:lstStyle/>
            <a:p>
              <a:r>
                <a:rPr lang="en-US" sz="3200" dirty="0"/>
                <a:t>Abstractions</a:t>
              </a:r>
            </a:p>
          </p:txBody>
        </p:sp>
      </p:grpSp>
      <p:grpSp>
        <p:nvGrpSpPr>
          <p:cNvPr id="30" name="Group 29">
            <a:extLst>
              <a:ext uri="{FF2B5EF4-FFF2-40B4-BE49-F238E27FC236}">
                <a16:creationId xmlns:a16="http://schemas.microsoft.com/office/drawing/2014/main" id="{D74C6A20-ADA9-A749-88E0-52D8E407AA2D}"/>
              </a:ext>
            </a:extLst>
          </p:cNvPr>
          <p:cNvGrpSpPr/>
          <p:nvPr/>
        </p:nvGrpSpPr>
        <p:grpSpPr>
          <a:xfrm>
            <a:off x="423545" y="1785604"/>
            <a:ext cx="3021050" cy="2930928"/>
            <a:chOff x="423545" y="1785604"/>
            <a:chExt cx="3021050" cy="2930928"/>
          </a:xfrm>
        </p:grpSpPr>
        <p:sp>
          <p:nvSpPr>
            <p:cNvPr id="15" name="TextBox 14">
              <a:extLst>
                <a:ext uri="{FF2B5EF4-FFF2-40B4-BE49-F238E27FC236}">
                  <a16:creationId xmlns:a16="http://schemas.microsoft.com/office/drawing/2014/main" id="{DC85A7DE-BF16-0C4A-9D9F-E21BBB772E99}"/>
                </a:ext>
              </a:extLst>
            </p:cNvPr>
            <p:cNvSpPr txBox="1"/>
            <p:nvPr/>
          </p:nvSpPr>
          <p:spPr>
            <a:xfrm>
              <a:off x="1174341" y="1785604"/>
              <a:ext cx="1191352" cy="584775"/>
            </a:xfrm>
            <a:prstGeom prst="rect">
              <a:avLst/>
            </a:prstGeom>
          </p:spPr>
          <p:txBody>
            <a:bodyPr wrap="none" rtlCol="0">
              <a:spAutoFit/>
            </a:bodyPr>
            <a:lstStyle/>
            <a:p>
              <a:r>
                <a:rPr lang="en-US" sz="3200" dirty="0"/>
                <a:t>Data</a:t>
              </a:r>
            </a:p>
          </p:txBody>
        </p:sp>
        <p:pic>
          <p:nvPicPr>
            <p:cNvPr id="18" name="Picture 17">
              <a:extLst>
                <a:ext uri="{FF2B5EF4-FFF2-40B4-BE49-F238E27FC236}">
                  <a16:creationId xmlns:a16="http://schemas.microsoft.com/office/drawing/2014/main" id="{6BCDEF40-4F5B-ED40-A5CA-37E0ED031029}"/>
                </a:ext>
              </a:extLst>
            </p:cNvPr>
            <p:cNvPicPr>
              <a:picLocks noChangeAspect="1"/>
            </p:cNvPicPr>
            <p:nvPr/>
          </p:nvPicPr>
          <p:blipFill>
            <a:blip r:embed="rId7"/>
            <a:stretch>
              <a:fillRect/>
            </a:stretch>
          </p:blipFill>
          <p:spPr>
            <a:xfrm>
              <a:off x="423545" y="2555503"/>
              <a:ext cx="3021050" cy="1208420"/>
            </a:xfrm>
            <a:prstGeom prst="rect">
              <a:avLst/>
            </a:prstGeom>
          </p:spPr>
        </p:pic>
        <p:pic>
          <p:nvPicPr>
            <p:cNvPr id="19" name="Picture 18">
              <a:extLst>
                <a:ext uri="{FF2B5EF4-FFF2-40B4-BE49-F238E27FC236}">
                  <a16:creationId xmlns:a16="http://schemas.microsoft.com/office/drawing/2014/main" id="{6D79EDFC-F2DA-F446-9170-C5773B0940FF}"/>
                </a:ext>
              </a:extLst>
            </p:cNvPr>
            <p:cNvPicPr>
              <a:picLocks noChangeAspect="1"/>
            </p:cNvPicPr>
            <p:nvPr/>
          </p:nvPicPr>
          <p:blipFill>
            <a:blip r:embed="rId8"/>
            <a:stretch>
              <a:fillRect/>
            </a:stretch>
          </p:blipFill>
          <p:spPr>
            <a:xfrm>
              <a:off x="481420" y="3508111"/>
              <a:ext cx="1325507" cy="1208421"/>
            </a:xfrm>
            <a:prstGeom prst="rect">
              <a:avLst/>
            </a:prstGeom>
          </p:spPr>
        </p:pic>
        <p:sp>
          <p:nvSpPr>
            <p:cNvPr id="20" name="TextBox 19">
              <a:extLst>
                <a:ext uri="{FF2B5EF4-FFF2-40B4-BE49-F238E27FC236}">
                  <a16:creationId xmlns:a16="http://schemas.microsoft.com/office/drawing/2014/main" id="{F27D22DA-4638-4F47-8D3E-6B78C369F7F2}"/>
                </a:ext>
              </a:extLst>
            </p:cNvPr>
            <p:cNvSpPr txBox="1"/>
            <p:nvPr/>
          </p:nvSpPr>
          <p:spPr>
            <a:xfrm>
              <a:off x="1782555" y="3763923"/>
              <a:ext cx="1547218" cy="369332"/>
            </a:xfrm>
            <a:prstGeom prst="rect">
              <a:avLst/>
            </a:prstGeom>
          </p:spPr>
          <p:txBody>
            <a:bodyPr wrap="none" rtlCol="0">
              <a:spAutoFit/>
            </a:bodyPr>
            <a:lstStyle/>
            <a:p>
              <a:r>
                <a:rPr lang="en-US" dirty="0"/>
                <a:t>Benchmarks</a:t>
              </a:r>
            </a:p>
          </p:txBody>
        </p:sp>
      </p:grpSp>
      <p:grpSp>
        <p:nvGrpSpPr>
          <p:cNvPr id="29" name="Group 28">
            <a:extLst>
              <a:ext uri="{FF2B5EF4-FFF2-40B4-BE49-F238E27FC236}">
                <a16:creationId xmlns:a16="http://schemas.microsoft.com/office/drawing/2014/main" id="{B202D2CA-58E0-8543-A434-3D3390D1037A}"/>
              </a:ext>
            </a:extLst>
          </p:cNvPr>
          <p:cNvGrpSpPr/>
          <p:nvPr/>
        </p:nvGrpSpPr>
        <p:grpSpPr>
          <a:xfrm>
            <a:off x="591690" y="4768855"/>
            <a:ext cx="10919854" cy="1864137"/>
            <a:chOff x="591690" y="4768855"/>
            <a:chExt cx="10919854" cy="1864137"/>
          </a:xfrm>
        </p:grpSpPr>
        <p:sp>
          <p:nvSpPr>
            <p:cNvPr id="22" name="TextBox 21">
              <a:extLst>
                <a:ext uri="{FF2B5EF4-FFF2-40B4-BE49-F238E27FC236}">
                  <a16:creationId xmlns:a16="http://schemas.microsoft.com/office/drawing/2014/main" id="{576A429D-E956-D740-9A8F-3651D0E7E18C}"/>
                </a:ext>
              </a:extLst>
            </p:cNvPr>
            <p:cNvSpPr txBox="1"/>
            <p:nvPr/>
          </p:nvSpPr>
          <p:spPr>
            <a:xfrm>
              <a:off x="591690" y="5190428"/>
              <a:ext cx="2430474" cy="1200329"/>
            </a:xfrm>
            <a:prstGeom prst="rect">
              <a:avLst/>
            </a:prstGeom>
          </p:spPr>
          <p:txBody>
            <a:bodyPr wrap="none" rtlCol="0">
              <a:spAutoFit/>
            </a:bodyPr>
            <a:lstStyle/>
            <a:p>
              <a:pPr algn="r"/>
              <a:r>
                <a:rPr lang="en-US" sz="2400" dirty="0"/>
                <a:t>Advances in</a:t>
              </a:r>
            </a:p>
            <a:p>
              <a:pPr algn="r"/>
              <a:r>
                <a:rPr lang="en-US" sz="2400" dirty="0"/>
                <a:t>Algorithms and</a:t>
              </a:r>
            </a:p>
            <a:p>
              <a:pPr algn="r"/>
              <a:r>
                <a:rPr lang="en-US" sz="2400" dirty="0"/>
                <a:t>Models</a:t>
              </a:r>
            </a:p>
          </p:txBody>
        </p:sp>
        <p:pic>
          <p:nvPicPr>
            <p:cNvPr id="23" name="Picture 22">
              <a:extLst>
                <a:ext uri="{FF2B5EF4-FFF2-40B4-BE49-F238E27FC236}">
                  <a16:creationId xmlns:a16="http://schemas.microsoft.com/office/drawing/2014/main" id="{027F527E-6A10-C741-BEAB-B9EE53ABB023}"/>
                </a:ext>
              </a:extLst>
            </p:cNvPr>
            <p:cNvPicPr>
              <a:picLocks noChangeAspect="1"/>
            </p:cNvPicPr>
            <p:nvPr/>
          </p:nvPicPr>
          <p:blipFill>
            <a:blip r:embed="rId9"/>
            <a:stretch>
              <a:fillRect/>
            </a:stretch>
          </p:blipFill>
          <p:spPr>
            <a:xfrm>
              <a:off x="6428557" y="5110930"/>
              <a:ext cx="5082987" cy="1520254"/>
            </a:xfrm>
            <a:prstGeom prst="rect">
              <a:avLst/>
            </a:prstGeom>
          </p:spPr>
        </p:pic>
        <p:grpSp>
          <p:nvGrpSpPr>
            <p:cNvPr id="26" name="Group 25">
              <a:extLst>
                <a:ext uri="{FF2B5EF4-FFF2-40B4-BE49-F238E27FC236}">
                  <a16:creationId xmlns:a16="http://schemas.microsoft.com/office/drawing/2014/main" id="{144681C1-71C7-1F46-8FB0-1D9B5467329F}"/>
                </a:ext>
              </a:extLst>
            </p:cNvPr>
            <p:cNvGrpSpPr/>
            <p:nvPr/>
          </p:nvGrpSpPr>
          <p:grpSpPr>
            <a:xfrm>
              <a:off x="3106004" y="4768855"/>
              <a:ext cx="3483798" cy="1864137"/>
              <a:chOff x="3106004" y="4768855"/>
              <a:chExt cx="3483798" cy="1864137"/>
            </a:xfrm>
          </p:grpSpPr>
          <p:pic>
            <p:nvPicPr>
              <p:cNvPr id="24" name="Picture 23">
                <a:extLst>
                  <a:ext uri="{FF2B5EF4-FFF2-40B4-BE49-F238E27FC236}">
                    <a16:creationId xmlns:a16="http://schemas.microsoft.com/office/drawing/2014/main" id="{E69EFEB3-1747-3242-B228-067336465AE8}"/>
                  </a:ext>
                </a:extLst>
              </p:cNvPr>
              <p:cNvPicPr>
                <a:picLocks noChangeAspect="1"/>
              </p:cNvPicPr>
              <p:nvPr/>
            </p:nvPicPr>
            <p:blipFill>
              <a:blip r:embed="rId10"/>
              <a:stretch>
                <a:fillRect/>
              </a:stretch>
            </p:blipFill>
            <p:spPr>
              <a:xfrm>
                <a:off x="3106004" y="4768855"/>
                <a:ext cx="3483798" cy="1864137"/>
              </a:xfrm>
              <a:prstGeom prst="rect">
                <a:avLst/>
              </a:prstGeom>
            </p:spPr>
          </p:pic>
          <p:sp>
            <p:nvSpPr>
              <p:cNvPr id="25" name="TextBox 24">
                <a:extLst>
                  <a:ext uri="{FF2B5EF4-FFF2-40B4-BE49-F238E27FC236}">
                    <a16:creationId xmlns:a16="http://schemas.microsoft.com/office/drawing/2014/main" id="{925FEF40-B88E-CE46-B0C7-683D2B74CA8A}"/>
                  </a:ext>
                </a:extLst>
              </p:cNvPr>
              <p:cNvSpPr txBox="1"/>
              <p:nvPr/>
            </p:nvSpPr>
            <p:spPr>
              <a:xfrm>
                <a:off x="4481533" y="6167993"/>
                <a:ext cx="697627" cy="369332"/>
              </a:xfrm>
              <a:prstGeom prst="rect">
                <a:avLst/>
              </a:prstGeom>
            </p:spPr>
            <p:txBody>
              <a:bodyPr wrap="none" rtlCol="0">
                <a:spAutoFit/>
              </a:bodyPr>
              <a:lstStyle/>
              <a:p>
                <a:r>
                  <a:rPr lang="en-US" dirty="0"/>
                  <a:t>1951</a:t>
                </a:r>
              </a:p>
            </p:txBody>
          </p:sp>
        </p:grpSp>
        <p:sp>
          <p:nvSpPr>
            <p:cNvPr id="27" name="TextBox 26">
              <a:extLst>
                <a:ext uri="{FF2B5EF4-FFF2-40B4-BE49-F238E27FC236}">
                  <a16:creationId xmlns:a16="http://schemas.microsoft.com/office/drawing/2014/main" id="{A4BD2962-5A42-B941-ACE3-C631B60A7EB0}"/>
                </a:ext>
              </a:extLst>
            </p:cNvPr>
            <p:cNvSpPr txBox="1"/>
            <p:nvPr/>
          </p:nvSpPr>
          <p:spPr>
            <a:xfrm>
              <a:off x="10664427" y="5516257"/>
              <a:ext cx="697627" cy="369332"/>
            </a:xfrm>
            <a:prstGeom prst="rect">
              <a:avLst/>
            </a:prstGeom>
          </p:spPr>
          <p:txBody>
            <a:bodyPr wrap="none" rtlCol="0">
              <a:spAutoFit/>
            </a:bodyPr>
            <a:lstStyle/>
            <a:p>
              <a:r>
                <a:rPr lang="en-US" dirty="0"/>
                <a:t>1998</a:t>
              </a:r>
            </a:p>
          </p:txBody>
        </p:sp>
        <p:sp>
          <p:nvSpPr>
            <p:cNvPr id="28" name="TextBox 27">
              <a:extLst>
                <a:ext uri="{FF2B5EF4-FFF2-40B4-BE49-F238E27FC236}">
                  <a16:creationId xmlns:a16="http://schemas.microsoft.com/office/drawing/2014/main" id="{45A71506-1388-E145-B685-EBB4DAAD64DE}"/>
                </a:ext>
              </a:extLst>
            </p:cNvPr>
            <p:cNvSpPr txBox="1"/>
            <p:nvPr/>
          </p:nvSpPr>
          <p:spPr>
            <a:xfrm>
              <a:off x="7553636" y="5788893"/>
              <a:ext cx="2832827" cy="369332"/>
            </a:xfrm>
            <a:prstGeom prst="rect">
              <a:avLst/>
            </a:prstGeom>
            <a:solidFill>
              <a:schemeClr val="bg1">
                <a:alpha val="68000"/>
              </a:schemeClr>
            </a:solidFill>
          </p:spPr>
          <p:txBody>
            <a:bodyPr wrap="none" rtlCol="0">
              <a:spAutoFit/>
            </a:bodyPr>
            <a:lstStyle/>
            <a:p>
              <a:r>
                <a:rPr lang="en-US" dirty="0"/>
                <a:t>Convolutional Networks</a:t>
              </a:r>
            </a:p>
          </p:txBody>
        </p:sp>
      </p:grpSp>
    </p:spTree>
    <p:extLst>
      <p:ext uri="{BB962C8B-B14F-4D97-AF65-F5344CB8AC3E}">
        <p14:creationId xmlns:p14="http://schemas.microsoft.com/office/powerpoint/2010/main" val="30879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p:txBody>
          <a:bodyPr>
            <a:normAutofit/>
          </a:bodyPr>
          <a:lstStyle/>
          <a:p>
            <a:r>
              <a:rPr lang="en-US" dirty="0"/>
              <a:t>What is </a:t>
            </a:r>
            <a:br>
              <a:rPr lang="en-US" dirty="0"/>
            </a:br>
            <a:r>
              <a:rPr lang="en-US" dirty="0"/>
              <a:t>ML/AI Systems Research </a:t>
            </a:r>
            <a:br>
              <a:rPr lang="en-US" dirty="0"/>
            </a:br>
            <a:r>
              <a:rPr lang="en-US" dirty="0"/>
              <a:t>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223741"/>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7289-A5EA-B843-959F-21E83608CA4D}"/>
              </a:ext>
            </a:extLst>
          </p:cNvPr>
          <p:cNvSpPr>
            <a:spLocks noGrp="1"/>
          </p:cNvSpPr>
          <p:nvPr>
            <p:ph type="title"/>
          </p:nvPr>
        </p:nvSpPr>
        <p:spPr/>
        <p:txBody>
          <a:bodyPr/>
          <a:lstStyle/>
          <a:p>
            <a:r>
              <a:rPr lang="en-US" dirty="0"/>
              <a:t>What is AI-Systems Research?</a:t>
            </a:r>
          </a:p>
        </p:txBody>
      </p:sp>
      <p:sp>
        <p:nvSpPr>
          <p:cNvPr id="3" name="Content Placeholder 2">
            <a:extLst>
              <a:ext uri="{FF2B5EF4-FFF2-40B4-BE49-F238E27FC236}">
                <a16:creationId xmlns:a16="http://schemas.microsoft.com/office/drawing/2014/main" id="{217F3D63-6418-E745-B03E-23E78803CA89}"/>
              </a:ext>
            </a:extLst>
          </p:cNvPr>
          <p:cNvSpPr>
            <a:spLocks noGrp="1"/>
          </p:cNvSpPr>
          <p:nvPr>
            <p:ph idx="1"/>
          </p:nvPr>
        </p:nvSpPr>
        <p:spPr>
          <a:xfrm>
            <a:off x="838200" y="1825625"/>
            <a:ext cx="10866120" cy="4351339"/>
          </a:xfrm>
        </p:spPr>
        <p:txBody>
          <a:bodyPr>
            <a:normAutofit fontScale="92500" lnSpcReduction="10000"/>
          </a:bodyPr>
          <a:lstStyle/>
          <a:p>
            <a:r>
              <a:rPr lang="en-US" sz="3200" dirty="0"/>
              <a:t>Good AI and Systems research</a:t>
            </a:r>
          </a:p>
          <a:p>
            <a:pPr lvl="1"/>
            <a:r>
              <a:rPr lang="en-US" sz="2800" dirty="0"/>
              <a:t>Provides insights to both communities</a:t>
            </a:r>
          </a:p>
          <a:p>
            <a:r>
              <a:rPr lang="en-US" sz="3200" dirty="0"/>
              <a:t>Leverages understanding of both domains</a:t>
            </a:r>
          </a:p>
          <a:p>
            <a:pPr lvl="1"/>
            <a:r>
              <a:rPr lang="en-US" sz="2800" dirty="0"/>
              <a:t>Examples:</a:t>
            </a:r>
          </a:p>
          <a:p>
            <a:pPr lvl="2"/>
            <a:r>
              <a:rPr lang="en-US" sz="2400" dirty="0"/>
              <a:t>Studies tradeoff between statistical and computational efficiency</a:t>
            </a:r>
          </a:p>
          <a:p>
            <a:pPr lvl="2"/>
            <a:r>
              <a:rPr lang="en-US" sz="2400" dirty="0"/>
              <a:t>Identify essential abstractions in DNN design</a:t>
            </a:r>
          </a:p>
          <a:p>
            <a:pPr lvl="2"/>
            <a:r>
              <a:rPr lang="en-US" sz="2400" dirty="0"/>
              <a:t>Leverages framing of indexes to exploit overfitting</a:t>
            </a:r>
          </a:p>
          <a:p>
            <a:r>
              <a:rPr lang="en-US" sz="3200" dirty="0"/>
              <a:t>More than just great software!</a:t>
            </a:r>
          </a:p>
          <a:p>
            <a:r>
              <a:rPr lang="en-US" sz="3200" dirty="0"/>
              <a:t>Builds on Big Ideas in AI and Systems Research</a:t>
            </a:r>
          </a:p>
        </p:txBody>
      </p:sp>
    </p:spTree>
    <p:extLst>
      <p:ext uri="{BB962C8B-B14F-4D97-AF65-F5344CB8AC3E}">
        <p14:creationId xmlns:p14="http://schemas.microsoft.com/office/powerpoint/2010/main" val="9360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00AD-9608-2445-8748-2F88091C5D22}"/>
              </a:ext>
            </a:extLst>
          </p:cNvPr>
          <p:cNvSpPr>
            <a:spLocks noGrp="1"/>
          </p:cNvSpPr>
          <p:nvPr>
            <p:ph type="title"/>
          </p:nvPr>
        </p:nvSpPr>
        <p:spPr/>
        <p:txBody>
          <a:bodyPr/>
          <a:lstStyle/>
          <a:p>
            <a:r>
              <a:rPr lang="en-US" dirty="0"/>
              <a:t>Big Ideas in Systems Research</a:t>
            </a:r>
          </a:p>
        </p:txBody>
      </p:sp>
      <p:sp>
        <p:nvSpPr>
          <p:cNvPr id="3" name="Content Placeholder 2">
            <a:extLst>
              <a:ext uri="{FF2B5EF4-FFF2-40B4-BE49-F238E27FC236}">
                <a16:creationId xmlns:a16="http://schemas.microsoft.com/office/drawing/2014/main" id="{23AF4874-DE99-6E49-BC2C-8D2FF6A22EB0}"/>
              </a:ext>
            </a:extLst>
          </p:cNvPr>
          <p:cNvSpPr>
            <a:spLocks noGrp="1"/>
          </p:cNvSpPr>
          <p:nvPr>
            <p:ph idx="1"/>
          </p:nvPr>
        </p:nvSpPr>
        <p:spPr/>
        <p:txBody>
          <a:bodyPr/>
          <a:lstStyle/>
          <a:p>
            <a:r>
              <a:rPr lang="en-US" dirty="0"/>
              <a:t>Problem Framing</a:t>
            </a:r>
          </a:p>
          <a:p>
            <a:pPr lvl="1"/>
            <a:r>
              <a:rPr lang="en-US" dirty="0"/>
              <a:t>Identifying the right problem and solution requirements</a:t>
            </a:r>
          </a:p>
          <a:p>
            <a:r>
              <a:rPr lang="en-US" dirty="0"/>
              <a:t>Abstraction &amp; Managing Complexity</a:t>
            </a:r>
          </a:p>
          <a:p>
            <a:pPr lvl="1"/>
            <a:r>
              <a:rPr lang="en-US" dirty="0"/>
              <a:t>Reducing complex problems into smaller parts</a:t>
            </a:r>
          </a:p>
          <a:p>
            <a:r>
              <a:rPr lang="en-US" dirty="0"/>
              <a:t>Tradeoffs</a:t>
            </a:r>
          </a:p>
          <a:p>
            <a:pPr lvl="1"/>
            <a:r>
              <a:rPr lang="en-US" dirty="0"/>
              <a:t>Understanding fundamental constraints</a:t>
            </a:r>
          </a:p>
          <a:p>
            <a:r>
              <a:rPr lang="en-US" dirty="0"/>
              <a:t>Details: System design and Implementation</a:t>
            </a:r>
          </a:p>
        </p:txBody>
      </p:sp>
    </p:spTree>
    <p:extLst>
      <p:ext uri="{BB962C8B-B14F-4D97-AF65-F5344CB8AC3E}">
        <p14:creationId xmlns:p14="http://schemas.microsoft.com/office/powerpoint/2010/main" val="34922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039-4494-7047-BC6B-6CDCEC8FC819}"/>
              </a:ext>
            </a:extLst>
          </p:cNvPr>
          <p:cNvSpPr>
            <a:spLocks noGrp="1"/>
          </p:cNvSpPr>
          <p:nvPr>
            <p:ph type="title"/>
          </p:nvPr>
        </p:nvSpPr>
        <p:spPr/>
        <p:txBody>
          <a:bodyPr/>
          <a:lstStyle/>
          <a:p>
            <a:r>
              <a:rPr lang="en-US" dirty="0"/>
              <a:t>Big Ideas in ML Research</a:t>
            </a:r>
          </a:p>
        </p:txBody>
      </p:sp>
      <p:sp>
        <p:nvSpPr>
          <p:cNvPr id="3" name="Content Placeholder 2">
            <a:extLst>
              <a:ext uri="{FF2B5EF4-FFF2-40B4-BE49-F238E27FC236}">
                <a16:creationId xmlns:a16="http://schemas.microsoft.com/office/drawing/2014/main" id="{5CEAA04C-10FF-0F44-AF3D-BC52D5DCA0FC}"/>
              </a:ext>
            </a:extLst>
          </p:cNvPr>
          <p:cNvSpPr>
            <a:spLocks noGrp="1"/>
          </p:cNvSpPr>
          <p:nvPr>
            <p:ph idx="1"/>
          </p:nvPr>
        </p:nvSpPr>
        <p:spPr/>
        <p:txBody>
          <a:bodyPr/>
          <a:lstStyle/>
          <a:p>
            <a:r>
              <a:rPr lang="en-US" dirty="0"/>
              <a:t>Generalization</a:t>
            </a:r>
          </a:p>
          <a:p>
            <a:pPr lvl="1"/>
            <a:r>
              <a:rPr lang="en-US" dirty="0"/>
              <a:t>What is being “learned”?</a:t>
            </a:r>
          </a:p>
          <a:p>
            <a:r>
              <a:rPr lang="en-US" dirty="0"/>
              <a:t>Inductive Biases and Representations</a:t>
            </a:r>
          </a:p>
          <a:p>
            <a:pPr lvl="1"/>
            <a:r>
              <a:rPr lang="en-US" dirty="0"/>
              <a:t>What assumptions about domain enable efficient learning?</a:t>
            </a:r>
          </a:p>
          <a:p>
            <a:r>
              <a:rPr lang="en-US" dirty="0"/>
              <a:t>Efficiency</a:t>
            </a:r>
            <a:r>
              <a:rPr lang="en-US" dirty="0">
                <a:sym typeface="Wingdings" pitchFamily="2" charset="2"/>
              </a:rPr>
              <a:t> (Data and Computation)</a:t>
            </a:r>
          </a:p>
          <a:p>
            <a:pPr lvl="1"/>
            <a:r>
              <a:rPr lang="en-US" dirty="0"/>
              <a:t>How much data and time are needed to learn?</a:t>
            </a:r>
          </a:p>
          <a:p>
            <a:r>
              <a:rPr lang="en-US" dirty="0"/>
              <a:t>Details: Objectives/Models/Algorithms</a:t>
            </a:r>
          </a:p>
        </p:txBody>
      </p:sp>
    </p:spTree>
    <p:extLst>
      <p:ext uri="{BB962C8B-B14F-4D97-AF65-F5344CB8AC3E}">
        <p14:creationId xmlns:p14="http://schemas.microsoft.com/office/powerpoint/2010/main" val="27160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07CA-9C7C-3544-BCBD-5C39903D0490}"/>
              </a:ext>
            </a:extLst>
          </p:cNvPr>
          <p:cNvSpPr>
            <a:spLocks noGrp="1"/>
          </p:cNvSpPr>
          <p:nvPr>
            <p:ph type="title"/>
          </p:nvPr>
        </p:nvSpPr>
        <p:spPr/>
        <p:txBody>
          <a:bodyPr/>
          <a:lstStyle/>
          <a:p>
            <a:r>
              <a:rPr lang="en-US" dirty="0"/>
              <a:t>Kinds of AI-Systems Research</a:t>
            </a:r>
          </a:p>
        </p:txBody>
      </p:sp>
      <p:sp>
        <p:nvSpPr>
          <p:cNvPr id="3" name="Text Placeholder 2">
            <a:extLst>
              <a:ext uri="{FF2B5EF4-FFF2-40B4-BE49-F238E27FC236}">
                <a16:creationId xmlns:a16="http://schemas.microsoft.com/office/drawing/2014/main" id="{C1096279-1CDC-F248-9A72-1DABCB77FD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86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3429000"/>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2384124"/>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359598"/>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Tree>
    <p:extLst>
      <p:ext uri="{BB962C8B-B14F-4D97-AF65-F5344CB8AC3E}">
        <p14:creationId xmlns:p14="http://schemas.microsoft.com/office/powerpoint/2010/main" val="2375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1239982"/>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195106"/>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1801711"/>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
        <p:nvSpPr>
          <p:cNvPr id="7" name="TextBox 6">
            <a:extLst>
              <a:ext uri="{FF2B5EF4-FFF2-40B4-BE49-F238E27FC236}">
                <a16:creationId xmlns:a16="http://schemas.microsoft.com/office/drawing/2014/main" id="{6C8FFA30-3E0A-D144-BFFA-E2B60452DC39}"/>
              </a:ext>
            </a:extLst>
          </p:cNvPr>
          <p:cNvSpPr txBox="1"/>
          <p:nvPr/>
        </p:nvSpPr>
        <p:spPr>
          <a:xfrm>
            <a:off x="186800" y="3627582"/>
            <a:ext cx="11831780" cy="3970318"/>
          </a:xfrm>
          <a:prstGeom prst="rect">
            <a:avLst/>
          </a:prstGeom>
          <a:noFill/>
        </p:spPr>
        <p:txBody>
          <a:bodyPr wrap="square" numCol="2" rtlCol="0">
            <a:spAutoFit/>
          </a:bodyPr>
          <a:lstStyle/>
          <a:p>
            <a:pPr marL="772565" indent="-539737">
              <a:buFont typeface="Wingdings" pitchFamily="2" charset="2"/>
              <a:buChar char="Ø"/>
            </a:pPr>
            <a:r>
              <a:rPr lang="en-US" sz="2800" dirty="0">
                <a:latin typeface="Century Gothic" panose="020B0502020202020204" pitchFamily="34" charset="0"/>
              </a:rPr>
              <a:t>Reinforcement Learning for</a:t>
            </a:r>
          </a:p>
          <a:p>
            <a:pPr marL="1382149" lvl="1" indent="-539737">
              <a:buFont typeface="Wingdings" pitchFamily="2" charset="2"/>
              <a:buChar char="Ø"/>
            </a:pPr>
            <a:r>
              <a:rPr lang="en-US" sz="2800" dirty="0">
                <a:latin typeface="Century Gothic" panose="020B0502020202020204" pitchFamily="34" charset="0"/>
              </a:rPr>
              <a:t>Pandas code generation</a:t>
            </a:r>
          </a:p>
          <a:p>
            <a:pPr marL="1382149" lvl="1" indent="-539737">
              <a:buFont typeface="Wingdings" pitchFamily="2" charset="2"/>
              <a:buChar char="Ø"/>
            </a:pPr>
            <a:r>
              <a:rPr lang="en-US" sz="2800" dirty="0">
                <a:latin typeface="Century Gothic" panose="020B0502020202020204" pitchFamily="34" charset="0"/>
              </a:rPr>
              <a:t>SQL join planning</a:t>
            </a:r>
          </a:p>
          <a:p>
            <a:pPr marL="1382149" lvl="1" indent="-539737">
              <a:buFont typeface="Wingdings" pitchFamily="2" charset="2"/>
              <a:buChar char="Ø"/>
            </a:pPr>
            <a:r>
              <a:rPr lang="en-US" sz="2800" dirty="0">
                <a:latin typeface="Century Gothic" panose="020B0502020202020204" pitchFamily="34" charset="0"/>
              </a:rPr>
              <a:t>Network packet classification</a:t>
            </a:r>
          </a:p>
          <a:p>
            <a:pPr marL="1382149" lvl="1" indent="-539737">
              <a:buFont typeface="Wingdings" pitchFamily="2" charset="2"/>
              <a:buChar char="Ø"/>
            </a:pPr>
            <a:r>
              <a:rPr lang="en-US" sz="2800" dirty="0">
                <a:latin typeface="Century Gothic" panose="020B0502020202020204" pitchFamily="34" charset="0"/>
              </a:rPr>
              <a:t>Autoscaling</a:t>
            </a:r>
            <a:br>
              <a:rPr lang="en-US" sz="2800" dirty="0">
                <a:latin typeface="Century Gothic" panose="020B0502020202020204" pitchFamily="34" charset="0"/>
              </a:rPr>
            </a:b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772565" indent="-539737">
              <a:buFont typeface="Wingdings" pitchFamily="2" charset="2"/>
              <a:buChar char="Ø"/>
            </a:pPr>
            <a:r>
              <a:rPr lang="en-US" sz="2800" dirty="0">
                <a:latin typeface="Century Gothic" panose="020B0502020202020204" pitchFamily="34" charset="0"/>
              </a:rPr>
              <a:t>Bandit Algorithms for radio link adaptation</a:t>
            </a:r>
          </a:p>
          <a:p>
            <a:pPr marL="772565" indent="-539737">
              <a:buFont typeface="Wingdings" pitchFamily="2" charset="2"/>
              <a:buChar char="Ø"/>
            </a:pPr>
            <a:r>
              <a:rPr lang="en-US" sz="2800" dirty="0">
                <a:latin typeface="Century Gothic" panose="020B0502020202020204" pitchFamily="34" charset="0"/>
              </a:rPr>
              <a:t>Wireless link quality estimation</a:t>
            </a:r>
          </a:p>
          <a:p>
            <a:pPr marL="772565" indent="-539737">
              <a:buFont typeface="Wingdings" pitchFamily="2" charset="2"/>
              <a:buChar char="Ø"/>
            </a:pPr>
            <a:r>
              <a:rPr lang="en-US" sz="2800" dirty="0">
                <a:latin typeface="Century Gothic" panose="020B0502020202020204" pitchFamily="34" charset="0"/>
              </a:rPr>
              <a:t>Multi-task learning for straggler mitigation</a:t>
            </a:r>
          </a:p>
          <a:p>
            <a:pPr marL="772565" indent="-539737">
              <a:buFont typeface="Wingdings" pitchFamily="2" charset="2"/>
              <a:buChar char="Ø"/>
            </a:pPr>
            <a:r>
              <a:rPr lang="en-US" sz="2800" dirty="0">
                <a:latin typeface="Century Gothic" panose="020B0502020202020204" pitchFamily="34" charset="0"/>
              </a:rPr>
              <a:t>VM Selection using Trees ..</a:t>
            </a:r>
          </a:p>
        </p:txBody>
      </p:sp>
    </p:spTree>
    <p:extLst>
      <p:ext uri="{BB962C8B-B14F-4D97-AF65-F5344CB8AC3E}">
        <p14:creationId xmlns:p14="http://schemas.microsoft.com/office/powerpoint/2010/main" val="153844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95523"/>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2803750"/>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2387601" y="4575796"/>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Tree>
    <p:extLst>
      <p:ext uri="{BB962C8B-B14F-4D97-AF65-F5344CB8AC3E}">
        <p14:creationId xmlns:p14="http://schemas.microsoft.com/office/powerpoint/2010/main" val="400853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5771"/>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1782456"/>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5" name="TextBox 4">
            <a:extLst>
              <a:ext uri="{FF2B5EF4-FFF2-40B4-BE49-F238E27FC236}">
                <a16:creationId xmlns:a16="http://schemas.microsoft.com/office/drawing/2014/main" id="{0CA73D36-A859-734B-B6C3-36EB3D61F03D}"/>
              </a:ext>
            </a:extLst>
          </p:cNvPr>
          <p:cNvSpPr txBox="1"/>
          <p:nvPr/>
        </p:nvSpPr>
        <p:spPr>
          <a:xfrm>
            <a:off x="251830" y="3429000"/>
            <a:ext cx="6057749" cy="3046988"/>
          </a:xfrm>
          <a:prstGeom prst="rect">
            <a:avLst/>
          </a:prstGeom>
          <a:noFill/>
        </p:spPr>
        <p:txBody>
          <a:bodyPr wrap="none" rtlCol="0">
            <a:spAutoFit/>
          </a:bodyPr>
          <a:lstStyle/>
          <a:p>
            <a:r>
              <a:rPr lang="en-US" sz="3200" b="1" dirty="0">
                <a:latin typeface="Century Gothic" panose="020B0502020202020204" pitchFamily="34" charset="0"/>
              </a:rPr>
              <a:t>Developing Systems for:</a:t>
            </a:r>
          </a:p>
          <a:p>
            <a:pPr marL="772565" indent="-539737">
              <a:buFont typeface="Wingdings" pitchFamily="2" charset="2"/>
              <a:buChar char="Ø"/>
            </a:pPr>
            <a:r>
              <a:rPr lang="en-US" sz="3200" dirty="0">
                <a:latin typeface="Century Gothic" panose="020B0502020202020204" pitchFamily="34" charset="0"/>
              </a:rPr>
              <a:t>Autonomous Vehicles </a:t>
            </a:r>
          </a:p>
          <a:p>
            <a:pPr marL="772565" indent="-539737">
              <a:buFont typeface="Wingdings" pitchFamily="2" charset="2"/>
              <a:buChar char="Ø"/>
            </a:pPr>
            <a:r>
              <a:rPr lang="en-US" sz="3200" dirty="0">
                <a:latin typeface="Century Gothic" panose="020B0502020202020204" pitchFamily="34" charset="0"/>
              </a:rPr>
              <a:t>Reinforcement Learning</a:t>
            </a:r>
          </a:p>
          <a:p>
            <a:pPr marL="772565" indent="-539737">
              <a:buFont typeface="Wingdings" pitchFamily="2" charset="2"/>
              <a:buChar char="Ø"/>
            </a:pPr>
            <a:r>
              <a:rPr lang="en-US" sz="3200" dirty="0">
                <a:latin typeface="Century Gothic" panose="020B0502020202020204" pitchFamily="34" charset="0"/>
              </a:rPr>
              <a:t>Secure Machine Learning</a:t>
            </a:r>
          </a:p>
          <a:p>
            <a:pPr marL="772565" indent="-539737">
              <a:buFont typeface="Wingdings" pitchFamily="2" charset="2"/>
              <a:buChar char="Ø"/>
            </a:pPr>
            <a:r>
              <a:rPr lang="en-US" sz="3200" dirty="0">
                <a:latin typeface="Century Gothic" panose="020B0502020202020204" pitchFamily="34" charset="0"/>
              </a:rPr>
              <a:t>Prediction Serving</a:t>
            </a:r>
          </a:p>
          <a:p>
            <a:pPr marL="772565" indent="-539737">
              <a:buFont typeface="Wingdings" pitchFamily="2" charset="2"/>
              <a:buChar char="Ø"/>
            </a:pPr>
            <a:r>
              <a:rPr lang="en-US" sz="3200" dirty="0">
                <a:latin typeface="Century Gothic" panose="020B0502020202020204" pitchFamily="34" charset="0"/>
              </a:rPr>
              <a:t>Experiment Management</a:t>
            </a:r>
          </a:p>
        </p:txBody>
      </p:sp>
      <p:sp>
        <p:nvSpPr>
          <p:cNvPr id="6" name="TextBox 5">
            <a:extLst>
              <a:ext uri="{FF2B5EF4-FFF2-40B4-BE49-F238E27FC236}">
                <a16:creationId xmlns:a16="http://schemas.microsoft.com/office/drawing/2014/main" id="{7F6966B2-89E9-3645-B4DF-0752BD3E5B99}"/>
              </a:ext>
            </a:extLst>
          </p:cNvPr>
          <p:cNvSpPr txBox="1"/>
          <p:nvPr/>
        </p:nvSpPr>
        <p:spPr>
          <a:xfrm>
            <a:off x="6654010" y="3429000"/>
            <a:ext cx="5153655" cy="3539430"/>
          </a:xfrm>
          <a:prstGeom prst="rect">
            <a:avLst/>
          </a:prstGeom>
          <a:noFill/>
        </p:spPr>
        <p:txBody>
          <a:bodyPr wrap="none" rtlCol="0">
            <a:spAutoFit/>
          </a:bodyPr>
          <a:lstStyle/>
          <a:p>
            <a:r>
              <a:rPr lang="en-US" sz="3200" b="1" dirty="0">
                <a:latin typeface="Century Gothic" panose="020B0502020202020204" pitchFamily="34" charset="0"/>
              </a:rPr>
              <a:t>Advancing AI</a:t>
            </a:r>
          </a:p>
          <a:p>
            <a:pPr marL="772565" indent="-539737">
              <a:buFont typeface="Wingdings" pitchFamily="2" charset="2"/>
              <a:buChar char="Ø"/>
            </a:pPr>
            <a:r>
              <a:rPr lang="en-US" sz="3200" dirty="0">
                <a:latin typeface="Century Gothic" panose="020B0502020202020204" pitchFamily="34" charset="0"/>
              </a:rPr>
              <a:t>Dynamic Neural Nets</a:t>
            </a:r>
          </a:p>
          <a:p>
            <a:pPr marL="772565" indent="-539737">
              <a:buFont typeface="Wingdings" pitchFamily="2" charset="2"/>
              <a:buChar char="Ø"/>
            </a:pPr>
            <a:r>
              <a:rPr lang="en-US" sz="3200" dirty="0">
                <a:latin typeface="Century Gothic" panose="020B0502020202020204" pitchFamily="34" charset="0"/>
              </a:rPr>
              <a:t>Prediction on </a:t>
            </a:r>
            <a:br>
              <a:rPr lang="en-US" sz="3200" dirty="0">
                <a:latin typeface="Century Gothic" panose="020B0502020202020204" pitchFamily="34" charset="0"/>
              </a:rPr>
            </a:br>
            <a:r>
              <a:rPr lang="en-US" sz="3200" dirty="0">
                <a:latin typeface="Century Gothic" panose="020B0502020202020204" pitchFamily="34" charset="0"/>
              </a:rPr>
              <a:t>Compressed Data</a:t>
            </a:r>
          </a:p>
          <a:p>
            <a:pPr marL="772565" indent="-539737">
              <a:buFont typeface="Wingdings" pitchFamily="2" charset="2"/>
              <a:buChar char="Ø"/>
            </a:pPr>
            <a:r>
              <a:rPr lang="en-US" sz="3200" dirty="0">
                <a:latin typeface="Century Gothic" panose="020B0502020202020204" pitchFamily="34" charset="0"/>
              </a:rPr>
              <a:t>Distributed Training</a:t>
            </a:r>
          </a:p>
          <a:p>
            <a:pPr marL="772565" indent="-539737">
              <a:buFont typeface="Wingdings" pitchFamily="2" charset="2"/>
              <a:buChar char="Ø"/>
            </a:pPr>
            <a:r>
              <a:rPr lang="en-US" sz="3200" dirty="0">
                <a:latin typeface="Century Gothic" panose="020B0502020202020204" pitchFamily="34" charset="0"/>
              </a:rPr>
              <a:t>Distributed Auto-ML</a:t>
            </a:r>
          </a:p>
          <a:p>
            <a:pPr marL="772565" indent="-539737">
              <a:buFont typeface="Wingdings" pitchFamily="2" charset="2"/>
              <a:buChar char="Ø"/>
            </a:pPr>
            <a:endParaRPr lang="en-US" sz="3200" dirty="0">
              <a:latin typeface="Century Gothic" panose="020B0502020202020204" pitchFamily="34" charset="0"/>
            </a:endParaRPr>
          </a:p>
        </p:txBody>
      </p:sp>
    </p:spTree>
    <p:extLst>
      <p:ext uri="{BB962C8B-B14F-4D97-AF65-F5344CB8AC3E}">
        <p14:creationId xmlns:p14="http://schemas.microsoft.com/office/powerpoint/2010/main" val="392445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200530" y="1600201"/>
            <a:ext cx="5562600" cy="682625"/>
          </a:xfrm>
        </p:spPr>
        <p:txBody>
          <a:bodyPr/>
          <a:lstStyle/>
          <a:p>
            <a:r>
              <a:rPr lang="en-US" sz="3600" dirty="0"/>
              <a:t>My story …</a:t>
            </a:r>
          </a:p>
        </p:txBody>
      </p:sp>
      <p:sp>
        <p:nvSpPr>
          <p:cNvPr id="6" name="TextBox 5"/>
          <p:cNvSpPr txBox="1"/>
          <p:nvPr/>
        </p:nvSpPr>
        <p:spPr>
          <a:xfrm>
            <a:off x="2229633" y="2592860"/>
            <a:ext cx="3001543" cy="2123658"/>
          </a:xfrm>
          <a:prstGeom prst="rect">
            <a:avLst/>
          </a:prstGeom>
          <a:noFill/>
        </p:spPr>
        <p:txBody>
          <a:bodyPr wrap="none" rtlCol="0">
            <a:spAutoFit/>
          </a:bodyPr>
          <a:lstStyle/>
          <a:p>
            <a:pPr algn="ctr"/>
            <a:r>
              <a:rPr lang="en-US" sz="6600" dirty="0">
                <a:latin typeface="Gill Sans Light"/>
                <a:cs typeface="Gill Sans Light"/>
              </a:rPr>
              <a:t>Machine</a:t>
            </a:r>
            <a:br>
              <a:rPr lang="en-US" sz="6600" dirty="0">
                <a:latin typeface="Gill Sans Light"/>
                <a:cs typeface="Gill Sans Light"/>
              </a:rPr>
            </a:br>
            <a:r>
              <a:rPr lang="en-US" sz="6600" dirty="0">
                <a:latin typeface="Gill Sans Light"/>
                <a:cs typeface="Gill Sans Light"/>
              </a:rPr>
              <a:t>Learning</a:t>
            </a:r>
          </a:p>
        </p:txBody>
      </p:sp>
      <p:sp>
        <p:nvSpPr>
          <p:cNvPr id="7" name="Right Arrow 6"/>
          <p:cNvSpPr/>
          <p:nvPr/>
        </p:nvSpPr>
        <p:spPr>
          <a:xfrm>
            <a:off x="5593404" y="3505200"/>
            <a:ext cx="1076864" cy="533400"/>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032498" y="2592860"/>
            <a:ext cx="3001543" cy="2123658"/>
          </a:xfrm>
          <a:prstGeom prst="rect">
            <a:avLst/>
          </a:prstGeom>
          <a:noFill/>
        </p:spPr>
        <p:txBody>
          <a:bodyPr wrap="none" rtlCol="0">
            <a:spAutoFit/>
          </a:bodyPr>
          <a:lstStyle/>
          <a:p>
            <a:pPr algn="ctr"/>
            <a:r>
              <a:rPr lang="en-US" sz="6600" dirty="0">
                <a:latin typeface="Gill Sans Light"/>
                <a:cs typeface="Gill Sans Light"/>
              </a:rPr>
              <a:t>Learning</a:t>
            </a:r>
          </a:p>
          <a:p>
            <a:pPr algn="ctr"/>
            <a:r>
              <a:rPr lang="en-US" sz="6600" dirty="0">
                <a:latin typeface="Gill Sans Light"/>
                <a:cs typeface="Gill Sans Light"/>
              </a:rPr>
              <a:t>Systems</a:t>
            </a:r>
          </a:p>
        </p:txBody>
      </p:sp>
    </p:spTree>
    <p:extLst>
      <p:ext uri="{BB962C8B-B14F-4D97-AF65-F5344CB8AC3E}">
        <p14:creationId xmlns:p14="http://schemas.microsoft.com/office/powerpoint/2010/main" val="2695435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29" y="951750"/>
            <a:ext cx="12192000" cy="2387600"/>
          </a:xfrm>
        </p:spPr>
        <p:txBody>
          <a:bodyPr>
            <a:noAutofit/>
          </a:bodyPr>
          <a:lstStyle/>
          <a:p>
            <a:r>
              <a:rPr lang="en-US" sz="11500" dirty="0">
                <a:solidFill>
                  <a:schemeClr val="accent2"/>
                </a:solidFill>
                <a:latin typeface="Franklin Gothic Demi" charset="0"/>
                <a:ea typeface="Franklin Gothic Demi" charset="0"/>
                <a:cs typeface="Franklin Gothic Demi" charset="0"/>
              </a:rPr>
              <a:t>AI</a:t>
            </a:r>
            <a:r>
              <a:rPr lang="en-US" sz="11500" dirty="0">
                <a:latin typeface="Franklin Gothic Demi" charset="0"/>
                <a:ea typeface="Franklin Gothic Demi" charset="0"/>
                <a:cs typeface="Franklin Gothic Demi" charset="0"/>
              </a:rPr>
              <a:t> + </a:t>
            </a:r>
            <a:r>
              <a:rPr lang="en-US" sz="11500" dirty="0">
                <a:solidFill>
                  <a:schemeClr val="accent5"/>
                </a:solidFill>
                <a:latin typeface="Franklin Gothic Demi" charset="0"/>
                <a:ea typeface="Franklin Gothic Demi" charset="0"/>
                <a:cs typeface="Franklin Gothic Demi" charset="0"/>
              </a:rPr>
              <a:t>Systems</a:t>
            </a: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8" name="TextBox 7">
            <a:extLst>
              <a:ext uri="{FF2B5EF4-FFF2-40B4-BE49-F238E27FC236}">
                <a16:creationId xmlns:a16="http://schemas.microsoft.com/office/drawing/2014/main" id="{54410A43-E6DD-7F4E-9850-04C384A9E277}"/>
              </a:ext>
            </a:extLst>
          </p:cNvPr>
          <p:cNvSpPr txBox="1"/>
          <p:nvPr/>
        </p:nvSpPr>
        <p:spPr>
          <a:xfrm>
            <a:off x="872035" y="802819"/>
            <a:ext cx="10004662" cy="913007"/>
          </a:xfrm>
          <a:prstGeom prst="rect">
            <a:avLst/>
          </a:prstGeom>
          <a:noFill/>
        </p:spPr>
        <p:txBody>
          <a:bodyPr wrap="none" rtlCol="0">
            <a:spAutoFit/>
          </a:bodyPr>
          <a:lstStyle/>
          <a:p>
            <a:r>
              <a:rPr lang="en-US" sz="5333" i="1" dirty="0">
                <a:latin typeface="Century Gothic" panose="020B0502020202020204" pitchFamily="34" charset="0"/>
              </a:rPr>
              <a:t>Berkeley is the place to be for</a:t>
            </a:r>
          </a:p>
        </p:txBody>
      </p:sp>
      <p:sp>
        <p:nvSpPr>
          <p:cNvPr id="9" name="Rectangle 8">
            <a:extLst>
              <a:ext uri="{FF2B5EF4-FFF2-40B4-BE49-F238E27FC236}">
                <a16:creationId xmlns:a16="http://schemas.microsoft.com/office/drawing/2014/main" id="{13759F55-2C72-F94C-AA18-307FB3BC80A7}"/>
              </a:ext>
            </a:extLst>
          </p:cNvPr>
          <p:cNvSpPr/>
          <p:nvPr/>
        </p:nvSpPr>
        <p:spPr>
          <a:xfrm>
            <a:off x="3884199" y="3068688"/>
            <a:ext cx="4847417" cy="1446550"/>
          </a:xfrm>
          <a:prstGeom prst="rect">
            <a:avLst/>
          </a:prstGeom>
        </p:spPr>
        <p:txBody>
          <a:bodyPr wrap="none">
            <a:spAutoFit/>
          </a:bodyPr>
          <a:lstStyle/>
          <a:p>
            <a:pPr lvl="0" algn="ctr"/>
            <a:r>
              <a:rPr lang="en-US" sz="8800" dirty="0">
                <a:solidFill>
                  <a:srgbClr val="000000"/>
                </a:solidFill>
                <a:latin typeface="Franklin Gothic Demi" charset="0"/>
                <a:ea typeface="Franklin Gothic Demi" charset="0"/>
                <a:cs typeface="Franklin Gothic Demi" charset="0"/>
              </a:rPr>
              <a:t>Research</a:t>
            </a:r>
          </a:p>
        </p:txBody>
      </p:sp>
      <p:sp>
        <p:nvSpPr>
          <p:cNvPr id="10" name="TextBox 9">
            <a:extLst>
              <a:ext uri="{FF2B5EF4-FFF2-40B4-BE49-F238E27FC236}">
                <a16:creationId xmlns:a16="http://schemas.microsoft.com/office/drawing/2014/main" id="{FB0916D4-FED0-F043-A4D1-29C13D32FDB9}"/>
              </a:ext>
            </a:extLst>
          </p:cNvPr>
          <p:cNvSpPr txBox="1"/>
          <p:nvPr/>
        </p:nvSpPr>
        <p:spPr>
          <a:xfrm>
            <a:off x="1092242" y="4515238"/>
            <a:ext cx="806631" cy="369332"/>
          </a:xfrm>
          <a:prstGeom prst="rect">
            <a:avLst/>
          </a:prstGeom>
        </p:spPr>
        <p:txBody>
          <a:bodyPr wrap="none" rtlCol="0">
            <a:spAutoFit/>
          </a:bodyPr>
          <a:lstStyle/>
          <a:p>
            <a:r>
              <a:rPr lang="en-US" dirty="0"/>
              <a:t>Why?</a:t>
            </a:r>
          </a:p>
        </p:txBody>
      </p:sp>
      <p:pic>
        <p:nvPicPr>
          <p:cNvPr id="11" name="Picture 10">
            <a:extLst>
              <a:ext uri="{FF2B5EF4-FFF2-40B4-BE49-F238E27FC236}">
                <a16:creationId xmlns:a16="http://schemas.microsoft.com/office/drawing/2014/main" id="{E521BFC4-A404-394E-82F4-2F34D6B70A2F}"/>
              </a:ext>
            </a:extLst>
          </p:cNvPr>
          <p:cNvPicPr>
            <a:picLocks noChangeAspect="1"/>
          </p:cNvPicPr>
          <p:nvPr/>
        </p:nvPicPr>
        <p:blipFill>
          <a:blip r:embed="rId3"/>
          <a:stretch>
            <a:fillRect/>
          </a:stretch>
        </p:blipFill>
        <p:spPr>
          <a:xfrm>
            <a:off x="1726069" y="5130171"/>
            <a:ext cx="3688770" cy="835040"/>
          </a:xfrm>
          <a:prstGeom prst="rect">
            <a:avLst/>
          </a:prstGeom>
        </p:spPr>
      </p:pic>
      <p:pic>
        <p:nvPicPr>
          <p:cNvPr id="12" name="Picture 11">
            <a:extLst>
              <a:ext uri="{FF2B5EF4-FFF2-40B4-BE49-F238E27FC236}">
                <a16:creationId xmlns:a16="http://schemas.microsoft.com/office/drawing/2014/main" id="{C6A52554-5FA4-E546-BD25-2B74059CD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4741" y="4709522"/>
            <a:ext cx="2886075" cy="1539240"/>
          </a:xfrm>
          <a:prstGeom prst="rect">
            <a:avLst/>
          </a:prstGeom>
        </p:spPr>
      </p:pic>
    </p:spTree>
    <p:extLst>
      <p:ext uri="{BB962C8B-B14F-4D97-AF65-F5344CB8AC3E}">
        <p14:creationId xmlns:p14="http://schemas.microsoft.com/office/powerpoint/2010/main" val="421147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29" y="-749421"/>
            <a:ext cx="12192000" cy="2387600"/>
          </a:xfrm>
        </p:spPr>
        <p:txBody>
          <a:bodyPr>
            <a:noAutofit/>
          </a:bodyPr>
          <a:lstStyle/>
          <a:p>
            <a:r>
              <a:rPr lang="en-US" sz="11500" dirty="0">
                <a:solidFill>
                  <a:schemeClr val="accent2"/>
                </a:solidFill>
                <a:latin typeface="Franklin Gothic Demi" charset="0"/>
                <a:ea typeface="Franklin Gothic Demi" charset="0"/>
                <a:cs typeface="Franklin Gothic Demi" charset="0"/>
              </a:rPr>
              <a:t>AI</a:t>
            </a:r>
            <a:r>
              <a:rPr lang="en-US" sz="11500" dirty="0">
                <a:latin typeface="Franklin Gothic Demi" charset="0"/>
                <a:ea typeface="Franklin Gothic Demi" charset="0"/>
                <a:cs typeface="Franklin Gothic Demi" charset="0"/>
              </a:rPr>
              <a:t> + </a:t>
            </a:r>
            <a:r>
              <a:rPr lang="en-US" sz="11500" dirty="0">
                <a:solidFill>
                  <a:schemeClr val="accent5"/>
                </a:solidFill>
                <a:latin typeface="Franklin Gothic Demi" charset="0"/>
                <a:ea typeface="Franklin Gothic Demi" charset="0"/>
                <a:cs typeface="Franklin Gothic Demi" charset="0"/>
              </a:rPr>
              <a:t>Systems</a:t>
            </a: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8" name="TextBox 7">
            <a:extLst>
              <a:ext uri="{FF2B5EF4-FFF2-40B4-BE49-F238E27FC236}">
                <a16:creationId xmlns:a16="http://schemas.microsoft.com/office/drawing/2014/main" id="{54410A43-E6DD-7F4E-9850-04C384A9E277}"/>
              </a:ext>
            </a:extLst>
          </p:cNvPr>
          <p:cNvSpPr txBox="1"/>
          <p:nvPr/>
        </p:nvSpPr>
        <p:spPr>
          <a:xfrm>
            <a:off x="872035" y="-898352"/>
            <a:ext cx="10004662" cy="913007"/>
          </a:xfrm>
          <a:prstGeom prst="rect">
            <a:avLst/>
          </a:prstGeom>
          <a:noFill/>
        </p:spPr>
        <p:txBody>
          <a:bodyPr wrap="none" rtlCol="0">
            <a:spAutoFit/>
          </a:bodyPr>
          <a:lstStyle/>
          <a:p>
            <a:r>
              <a:rPr lang="en-US" sz="5333" i="1" dirty="0">
                <a:latin typeface="Century Gothic" panose="020B0502020202020204" pitchFamily="34" charset="0"/>
              </a:rPr>
              <a:t>Berkeley is the place to be for</a:t>
            </a:r>
          </a:p>
        </p:txBody>
      </p:sp>
      <p:sp>
        <p:nvSpPr>
          <p:cNvPr id="9" name="Rectangle 8">
            <a:extLst>
              <a:ext uri="{FF2B5EF4-FFF2-40B4-BE49-F238E27FC236}">
                <a16:creationId xmlns:a16="http://schemas.microsoft.com/office/drawing/2014/main" id="{13759F55-2C72-F94C-AA18-307FB3BC80A7}"/>
              </a:ext>
            </a:extLst>
          </p:cNvPr>
          <p:cNvSpPr/>
          <p:nvPr/>
        </p:nvSpPr>
        <p:spPr>
          <a:xfrm>
            <a:off x="3672291" y="1210228"/>
            <a:ext cx="4847417" cy="1446550"/>
          </a:xfrm>
          <a:prstGeom prst="rect">
            <a:avLst/>
          </a:prstGeom>
        </p:spPr>
        <p:txBody>
          <a:bodyPr wrap="none">
            <a:spAutoFit/>
          </a:bodyPr>
          <a:lstStyle/>
          <a:p>
            <a:pPr lvl="0" algn="ctr"/>
            <a:r>
              <a:rPr lang="en-US" sz="8800" dirty="0">
                <a:solidFill>
                  <a:srgbClr val="000000"/>
                </a:solidFill>
                <a:latin typeface="Franklin Gothic Demi" charset="0"/>
                <a:ea typeface="Franklin Gothic Demi" charset="0"/>
                <a:cs typeface="Franklin Gothic Demi" charset="0"/>
              </a:rPr>
              <a:t>Research</a:t>
            </a:r>
          </a:p>
        </p:txBody>
      </p:sp>
      <p:pic>
        <p:nvPicPr>
          <p:cNvPr id="11" name="Picture 10">
            <a:extLst>
              <a:ext uri="{FF2B5EF4-FFF2-40B4-BE49-F238E27FC236}">
                <a16:creationId xmlns:a16="http://schemas.microsoft.com/office/drawing/2014/main" id="{E521BFC4-A404-394E-82F4-2F34D6B70A2F}"/>
              </a:ext>
            </a:extLst>
          </p:cNvPr>
          <p:cNvPicPr>
            <a:picLocks noChangeAspect="1"/>
          </p:cNvPicPr>
          <p:nvPr/>
        </p:nvPicPr>
        <p:blipFill>
          <a:blip r:embed="rId3"/>
          <a:stretch>
            <a:fillRect/>
          </a:stretch>
        </p:blipFill>
        <p:spPr>
          <a:xfrm>
            <a:off x="1726069" y="2980769"/>
            <a:ext cx="3688770" cy="835040"/>
          </a:xfrm>
          <a:prstGeom prst="rect">
            <a:avLst/>
          </a:prstGeom>
        </p:spPr>
      </p:pic>
      <p:pic>
        <p:nvPicPr>
          <p:cNvPr id="12" name="Picture 11">
            <a:extLst>
              <a:ext uri="{FF2B5EF4-FFF2-40B4-BE49-F238E27FC236}">
                <a16:creationId xmlns:a16="http://schemas.microsoft.com/office/drawing/2014/main" id="{C6A52554-5FA4-E546-BD25-2B74059CD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4741" y="2560120"/>
            <a:ext cx="2886075" cy="1539240"/>
          </a:xfrm>
          <a:prstGeom prst="rect">
            <a:avLst/>
          </a:prstGeom>
        </p:spPr>
      </p:pic>
      <p:pic>
        <p:nvPicPr>
          <p:cNvPr id="13" name="Picture 12">
            <a:extLst>
              <a:ext uri="{FF2B5EF4-FFF2-40B4-BE49-F238E27FC236}">
                <a16:creationId xmlns:a16="http://schemas.microsoft.com/office/drawing/2014/main" id="{DE498374-DF50-4047-95A9-C7B1DD67BB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0360" y="4281186"/>
            <a:ext cx="2247677" cy="1195573"/>
          </a:xfrm>
          <a:prstGeom prst="rect">
            <a:avLst/>
          </a:prstGeom>
        </p:spPr>
      </p:pic>
      <p:pic>
        <p:nvPicPr>
          <p:cNvPr id="14" name="Picture 13">
            <a:extLst>
              <a:ext uri="{FF2B5EF4-FFF2-40B4-BE49-F238E27FC236}">
                <a16:creationId xmlns:a16="http://schemas.microsoft.com/office/drawing/2014/main" id="{F78AB725-B878-7846-A98A-57ABD8AFC23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03455" y="4190421"/>
            <a:ext cx="1465846" cy="1802527"/>
          </a:xfrm>
          <a:prstGeom prst="rect">
            <a:avLst/>
          </a:prstGeom>
        </p:spPr>
      </p:pic>
      <p:pic>
        <p:nvPicPr>
          <p:cNvPr id="15" name="Picture 14">
            <a:extLst>
              <a:ext uri="{FF2B5EF4-FFF2-40B4-BE49-F238E27FC236}">
                <a16:creationId xmlns:a16="http://schemas.microsoft.com/office/drawing/2014/main" id="{88169213-740C-1447-8480-99BFB7CC63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56752" y="5476759"/>
            <a:ext cx="1477815" cy="989591"/>
          </a:xfrm>
          <a:prstGeom prst="rect">
            <a:avLst/>
          </a:prstGeom>
        </p:spPr>
      </p:pic>
      <p:pic>
        <p:nvPicPr>
          <p:cNvPr id="16" name="Picture 15">
            <a:extLst>
              <a:ext uri="{FF2B5EF4-FFF2-40B4-BE49-F238E27FC236}">
                <a16:creationId xmlns:a16="http://schemas.microsoft.com/office/drawing/2014/main" id="{4897B68C-625D-8D4B-9EE2-97A138A98E6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51714" y="6156143"/>
            <a:ext cx="2202211" cy="469915"/>
          </a:xfrm>
          <a:prstGeom prst="rect">
            <a:avLst/>
          </a:prstGeom>
        </p:spPr>
      </p:pic>
      <p:pic>
        <p:nvPicPr>
          <p:cNvPr id="17" name="Picture 16">
            <a:extLst>
              <a:ext uri="{FF2B5EF4-FFF2-40B4-BE49-F238E27FC236}">
                <a16:creationId xmlns:a16="http://schemas.microsoft.com/office/drawing/2014/main" id="{7EBE8AE6-94AA-D94A-A4F6-4B22D39F5279}"/>
              </a:ext>
            </a:extLst>
          </p:cNvPr>
          <p:cNvPicPr>
            <a:picLocks noChangeAspect="1"/>
          </p:cNvPicPr>
          <p:nvPr/>
        </p:nvPicPr>
        <p:blipFill>
          <a:blip r:embed="rId9"/>
          <a:stretch>
            <a:fillRect/>
          </a:stretch>
        </p:blipFill>
        <p:spPr>
          <a:xfrm>
            <a:off x="6543275" y="5568070"/>
            <a:ext cx="1270000" cy="1270000"/>
          </a:xfrm>
          <a:prstGeom prst="rect">
            <a:avLst/>
          </a:prstGeom>
        </p:spPr>
      </p:pic>
      <p:pic>
        <p:nvPicPr>
          <p:cNvPr id="18" name="Picture 17">
            <a:extLst>
              <a:ext uri="{FF2B5EF4-FFF2-40B4-BE49-F238E27FC236}">
                <a16:creationId xmlns:a16="http://schemas.microsoft.com/office/drawing/2014/main" id="{85B70145-09A5-9749-B809-0B7E6AEFFE08}"/>
              </a:ext>
            </a:extLst>
          </p:cNvPr>
          <p:cNvPicPr>
            <a:picLocks noChangeAspect="1"/>
          </p:cNvPicPr>
          <p:nvPr/>
        </p:nvPicPr>
        <p:blipFill>
          <a:blip r:embed="rId10"/>
          <a:stretch>
            <a:fillRect/>
          </a:stretch>
        </p:blipFill>
        <p:spPr>
          <a:xfrm>
            <a:off x="8754195" y="5645779"/>
            <a:ext cx="1448430" cy="955124"/>
          </a:xfrm>
          <a:prstGeom prst="rect">
            <a:avLst/>
          </a:prstGeom>
        </p:spPr>
      </p:pic>
      <p:pic>
        <p:nvPicPr>
          <p:cNvPr id="19" name="Picture 18">
            <a:extLst>
              <a:ext uri="{FF2B5EF4-FFF2-40B4-BE49-F238E27FC236}">
                <a16:creationId xmlns:a16="http://schemas.microsoft.com/office/drawing/2014/main" id="{EA19930A-6D42-5745-BDB2-41DBAECBB66E}"/>
              </a:ext>
            </a:extLst>
          </p:cNvPr>
          <p:cNvPicPr>
            <a:picLocks noChangeAspect="1"/>
          </p:cNvPicPr>
          <p:nvPr/>
        </p:nvPicPr>
        <p:blipFill>
          <a:blip r:embed="rId11"/>
          <a:stretch>
            <a:fillRect/>
          </a:stretch>
        </p:blipFill>
        <p:spPr>
          <a:xfrm>
            <a:off x="7562105" y="4271049"/>
            <a:ext cx="1490482" cy="1195574"/>
          </a:xfrm>
          <a:prstGeom prst="rect">
            <a:avLst/>
          </a:prstGeom>
        </p:spPr>
      </p:pic>
      <p:pic>
        <p:nvPicPr>
          <p:cNvPr id="20" name="Picture 19">
            <a:extLst>
              <a:ext uri="{FF2B5EF4-FFF2-40B4-BE49-F238E27FC236}">
                <a16:creationId xmlns:a16="http://schemas.microsoft.com/office/drawing/2014/main" id="{85B858CE-E6E8-8E43-8CAA-C2AD61407093}"/>
              </a:ext>
            </a:extLst>
          </p:cNvPr>
          <p:cNvPicPr>
            <a:picLocks noChangeAspect="1"/>
          </p:cNvPicPr>
          <p:nvPr/>
        </p:nvPicPr>
        <p:blipFill>
          <a:blip r:embed="rId12"/>
          <a:stretch>
            <a:fillRect/>
          </a:stretch>
        </p:blipFill>
        <p:spPr>
          <a:xfrm>
            <a:off x="8422236" y="4365679"/>
            <a:ext cx="4175739" cy="1304918"/>
          </a:xfrm>
          <a:prstGeom prst="rect">
            <a:avLst/>
          </a:prstGeom>
        </p:spPr>
      </p:pic>
      <p:pic>
        <p:nvPicPr>
          <p:cNvPr id="21" name="Picture 20">
            <a:extLst>
              <a:ext uri="{FF2B5EF4-FFF2-40B4-BE49-F238E27FC236}">
                <a16:creationId xmlns:a16="http://schemas.microsoft.com/office/drawing/2014/main" id="{8160109B-EE2D-AA41-95F9-52C6A93ED181}"/>
              </a:ext>
            </a:extLst>
          </p:cNvPr>
          <p:cNvPicPr>
            <a:picLocks noChangeAspect="1"/>
          </p:cNvPicPr>
          <p:nvPr/>
        </p:nvPicPr>
        <p:blipFill>
          <a:blip r:embed="rId13"/>
          <a:stretch>
            <a:fillRect/>
          </a:stretch>
        </p:blipFill>
        <p:spPr>
          <a:xfrm>
            <a:off x="5812579" y="4641718"/>
            <a:ext cx="1391735" cy="835041"/>
          </a:xfrm>
          <a:prstGeom prst="rect">
            <a:avLst/>
          </a:prstGeom>
        </p:spPr>
      </p:pic>
    </p:spTree>
    <p:extLst>
      <p:ext uri="{BB962C8B-B14F-4D97-AF65-F5344CB8AC3E}">
        <p14:creationId xmlns:p14="http://schemas.microsoft.com/office/powerpoint/2010/main" val="206360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861B-DEA0-0A41-8B79-72667EA4970B}"/>
              </a:ext>
            </a:extLst>
          </p:cNvPr>
          <p:cNvSpPr>
            <a:spLocks noGrp="1"/>
          </p:cNvSpPr>
          <p:nvPr>
            <p:ph type="title"/>
          </p:nvPr>
        </p:nvSpPr>
        <p:spPr/>
        <p:txBody>
          <a:bodyPr/>
          <a:lstStyle/>
          <a:p>
            <a:r>
              <a:rPr lang="en-US" dirty="0"/>
              <a:t>About You?</a:t>
            </a:r>
          </a:p>
        </p:txBody>
      </p:sp>
      <p:sp>
        <p:nvSpPr>
          <p:cNvPr id="3" name="Text Placeholder 2">
            <a:extLst>
              <a:ext uri="{FF2B5EF4-FFF2-40B4-BE49-F238E27FC236}">
                <a16:creationId xmlns:a16="http://schemas.microsoft.com/office/drawing/2014/main" id="{53F835D5-F994-A749-9418-CCF17681F8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279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A496-8A7C-744B-B8BB-5F0AC1EC8A45}"/>
              </a:ext>
            </a:extLst>
          </p:cNvPr>
          <p:cNvSpPr>
            <a:spLocks noGrp="1"/>
          </p:cNvSpPr>
          <p:nvPr>
            <p:ph type="title"/>
          </p:nvPr>
        </p:nvSpPr>
        <p:spPr>
          <a:xfrm>
            <a:off x="552450" y="97972"/>
            <a:ext cx="10801350" cy="1325563"/>
          </a:xfrm>
        </p:spPr>
        <p:txBody>
          <a:bodyPr/>
          <a:lstStyle/>
          <a:p>
            <a:r>
              <a:rPr lang="en-US" dirty="0"/>
              <a:t>Background Requirements</a:t>
            </a:r>
          </a:p>
        </p:txBody>
      </p:sp>
      <p:sp>
        <p:nvSpPr>
          <p:cNvPr id="5" name="Content Placeholder 4">
            <a:extLst>
              <a:ext uri="{FF2B5EF4-FFF2-40B4-BE49-F238E27FC236}">
                <a16:creationId xmlns:a16="http://schemas.microsoft.com/office/drawing/2014/main" id="{8C4D3567-FE2F-054B-A4D9-B1A59E7DF6D1}"/>
              </a:ext>
            </a:extLst>
          </p:cNvPr>
          <p:cNvSpPr>
            <a:spLocks noGrp="1"/>
          </p:cNvSpPr>
          <p:nvPr>
            <p:ph idx="1"/>
          </p:nvPr>
        </p:nvSpPr>
        <p:spPr>
          <a:xfrm>
            <a:off x="838200" y="1450295"/>
            <a:ext cx="10515600" cy="5211762"/>
          </a:xfrm>
        </p:spPr>
        <p:txBody>
          <a:bodyPr>
            <a:normAutofit/>
          </a:bodyPr>
          <a:lstStyle/>
          <a:p>
            <a:r>
              <a:rPr lang="en-US" dirty="0"/>
              <a:t>You have taken</a:t>
            </a:r>
            <a:r>
              <a:rPr lang="en-US" b="1" dirty="0"/>
              <a:t> previous courses</a:t>
            </a:r>
            <a:r>
              <a:rPr lang="en-US" dirty="0"/>
              <a:t> in either</a:t>
            </a:r>
          </a:p>
          <a:p>
            <a:pPr lvl="1"/>
            <a:r>
              <a:rPr lang="en-US" dirty="0"/>
              <a:t>Systems (for example CS162) </a:t>
            </a:r>
            <a:r>
              <a:rPr lang="en-US" dirty="0">
                <a:sym typeface="Wingdings" pitchFamily="2" charset="2"/>
              </a:rPr>
              <a:t> comfortable </a:t>
            </a:r>
            <a:r>
              <a:rPr lang="en-US" b="1" dirty="0">
                <a:sym typeface="Wingdings" pitchFamily="2" charset="2"/>
              </a:rPr>
              <a:t>building systems</a:t>
            </a:r>
            <a:r>
              <a:rPr lang="en-US" dirty="0">
                <a:sym typeface="Wingdings" pitchFamily="2" charset="2"/>
              </a:rPr>
              <a:t> and familiar with </a:t>
            </a:r>
            <a:r>
              <a:rPr lang="en-US" b="1" dirty="0">
                <a:sym typeface="Wingdings" pitchFamily="2" charset="2"/>
              </a:rPr>
              <a:t>big ideas in system design</a:t>
            </a:r>
            <a:endParaRPr lang="en-US" b="1" dirty="0"/>
          </a:p>
          <a:p>
            <a:pPr lvl="1"/>
            <a:r>
              <a:rPr lang="en-US" dirty="0"/>
              <a:t>Machine Learning (for example CS189) </a:t>
            </a:r>
            <a:r>
              <a:rPr lang="en-US" dirty="0">
                <a:sym typeface="Wingdings" pitchFamily="2" charset="2"/>
              </a:rPr>
              <a:t> comfortable</a:t>
            </a:r>
            <a:r>
              <a:rPr lang="en-US" b="1" dirty="0">
                <a:sym typeface="Wingdings" pitchFamily="2" charset="2"/>
              </a:rPr>
              <a:t> training neural networks</a:t>
            </a:r>
            <a:r>
              <a:rPr lang="en-US" dirty="0">
                <a:sym typeface="Wingdings" pitchFamily="2" charset="2"/>
              </a:rPr>
              <a:t> and familiar with </a:t>
            </a:r>
            <a:r>
              <a:rPr lang="en-US" b="1" dirty="0">
                <a:sym typeface="Wingdings" pitchFamily="2" charset="2"/>
              </a:rPr>
              <a:t>big ideas in ML</a:t>
            </a:r>
            <a:endParaRPr lang="en-US" b="1" dirty="0"/>
          </a:p>
          <a:p>
            <a:pPr marL="457200" lvl="1" indent="0">
              <a:buNone/>
            </a:pPr>
            <a:endParaRPr lang="en-US" dirty="0"/>
          </a:p>
          <a:p>
            <a:r>
              <a:rPr lang="en-US" dirty="0"/>
              <a:t>You are </a:t>
            </a:r>
            <a:r>
              <a:rPr lang="en-US" b="1" dirty="0"/>
              <a:t>actively</a:t>
            </a:r>
            <a:r>
              <a:rPr lang="en-US" dirty="0"/>
              <a:t> </a:t>
            </a:r>
            <a:r>
              <a:rPr lang="en-US" b="1" dirty="0"/>
              <a:t>involved</a:t>
            </a:r>
            <a:r>
              <a:rPr lang="en-US" dirty="0"/>
              <a:t> </a:t>
            </a:r>
            <a:r>
              <a:rPr lang="en-US" b="1" dirty="0"/>
              <a:t>in research</a:t>
            </a:r>
            <a:r>
              <a:rPr lang="en-US" dirty="0"/>
              <a:t> in either systems or machine learning (or both)</a:t>
            </a:r>
          </a:p>
          <a:p>
            <a:pPr marL="14287" indent="0">
              <a:buNone/>
            </a:pPr>
            <a:r>
              <a:rPr lang="en-US" dirty="0"/>
              <a:t>If this does not describe you, please visit my office hours</a:t>
            </a:r>
            <a:br>
              <a:rPr lang="en-US" dirty="0"/>
            </a:br>
            <a:r>
              <a:rPr lang="en-US" dirty="0"/>
              <a:t>on </a:t>
            </a:r>
            <a:r>
              <a:rPr lang="en-US" b="1" dirty="0"/>
              <a:t>Wednesdays from 4-5 in 773 Soda Hall</a:t>
            </a:r>
            <a:r>
              <a:rPr lang="en-US" dirty="0"/>
              <a:t>. </a:t>
            </a:r>
          </a:p>
        </p:txBody>
      </p:sp>
    </p:spTree>
    <p:extLst>
      <p:ext uri="{BB962C8B-B14F-4D97-AF65-F5344CB8AC3E}">
        <p14:creationId xmlns:p14="http://schemas.microsoft.com/office/powerpoint/2010/main" val="2601745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CC74-5E16-E143-BC97-151CE8D6B6E4}"/>
              </a:ext>
            </a:extLst>
          </p:cNvPr>
          <p:cNvSpPr>
            <a:spLocks noGrp="1"/>
          </p:cNvSpPr>
          <p:nvPr>
            <p:ph type="title"/>
          </p:nvPr>
        </p:nvSpPr>
        <p:spPr/>
        <p:txBody>
          <a:bodyPr/>
          <a:lstStyle/>
          <a:p>
            <a:r>
              <a:rPr lang="en-US" dirty="0"/>
              <a:t>Goals for the Class</a:t>
            </a:r>
          </a:p>
        </p:txBody>
      </p:sp>
      <p:sp>
        <p:nvSpPr>
          <p:cNvPr id="3" name="Text Placeholder 2">
            <a:extLst>
              <a:ext uri="{FF2B5EF4-FFF2-40B4-BE49-F238E27FC236}">
                <a16:creationId xmlns:a16="http://schemas.microsoft.com/office/drawing/2014/main" id="{A43DEC05-79D2-6E42-9F67-131BDC9778E3}"/>
              </a:ext>
            </a:extLst>
          </p:cNvPr>
          <p:cNvSpPr>
            <a:spLocks noGrp="1"/>
          </p:cNvSpPr>
          <p:nvPr>
            <p:ph type="body" idx="1"/>
          </p:nvPr>
        </p:nvSpPr>
        <p:spPr/>
        <p:txBody>
          <a:bodyPr/>
          <a:lstStyle/>
          <a:p>
            <a:r>
              <a:rPr lang="en-US" dirty="0"/>
              <a:t>What do you expect from this class?</a:t>
            </a:r>
          </a:p>
        </p:txBody>
      </p:sp>
    </p:spTree>
    <p:extLst>
      <p:ext uri="{BB962C8B-B14F-4D97-AF65-F5344CB8AC3E}">
        <p14:creationId xmlns:p14="http://schemas.microsoft.com/office/powerpoint/2010/main" val="100486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6DB36-66F1-4743-B85E-9399F01D6403}"/>
              </a:ext>
            </a:extLst>
          </p:cNvPr>
          <p:cNvSpPr>
            <a:spLocks noGrp="1"/>
          </p:cNvSpPr>
          <p:nvPr>
            <p:ph type="title"/>
          </p:nvPr>
        </p:nvSpPr>
        <p:spPr/>
        <p:txBody>
          <a:bodyPr/>
          <a:lstStyle/>
          <a:p>
            <a:r>
              <a:rPr lang="en-US" dirty="0"/>
              <a:t>My Goals for the Class</a:t>
            </a:r>
          </a:p>
        </p:txBody>
      </p:sp>
      <p:sp>
        <p:nvSpPr>
          <p:cNvPr id="5" name="Content Placeholder 4">
            <a:extLst>
              <a:ext uri="{FF2B5EF4-FFF2-40B4-BE49-F238E27FC236}">
                <a16:creationId xmlns:a16="http://schemas.microsoft.com/office/drawing/2014/main" id="{A5936A17-28FF-074E-BDD2-B6515D053CFB}"/>
              </a:ext>
            </a:extLst>
          </p:cNvPr>
          <p:cNvSpPr>
            <a:spLocks noGrp="1"/>
          </p:cNvSpPr>
          <p:nvPr>
            <p:ph idx="1"/>
          </p:nvPr>
        </p:nvSpPr>
        <p:spPr>
          <a:xfrm>
            <a:off x="685800" y="1841954"/>
            <a:ext cx="10156371" cy="4351339"/>
          </a:xfrm>
        </p:spPr>
        <p:txBody>
          <a:bodyPr/>
          <a:lstStyle/>
          <a:p>
            <a:r>
              <a:rPr lang="en-US" dirty="0"/>
              <a:t>Identify and </a:t>
            </a:r>
            <a:r>
              <a:rPr lang="en-US" b="1" dirty="0"/>
              <a:t>solve impactful problems </a:t>
            </a:r>
            <a:r>
              <a:rPr lang="en-US" dirty="0"/>
              <a:t>at the intersection of AI and Systems</a:t>
            </a:r>
          </a:p>
          <a:p>
            <a:r>
              <a:rPr lang="en-US" dirty="0"/>
              <a:t>Learn about the big ideas and key results in AI systems</a:t>
            </a:r>
          </a:p>
          <a:p>
            <a:r>
              <a:rPr lang="en-US" dirty="0"/>
              <a:t>Learn how to read, evaluate, and peer review papers</a:t>
            </a:r>
          </a:p>
          <a:p>
            <a:r>
              <a:rPr lang="en-US" dirty="0"/>
              <a:t>Learn how to write papers that get high review scores</a:t>
            </a:r>
          </a:p>
        </p:txBody>
      </p:sp>
    </p:spTree>
    <p:extLst>
      <p:ext uri="{BB962C8B-B14F-4D97-AF65-F5344CB8AC3E}">
        <p14:creationId xmlns:p14="http://schemas.microsoft.com/office/powerpoint/2010/main" val="3038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A80A-390E-EA49-8717-09ED4A51D387}"/>
              </a:ext>
            </a:extLst>
          </p:cNvPr>
          <p:cNvSpPr>
            <a:spLocks noGrp="1"/>
          </p:cNvSpPr>
          <p:nvPr>
            <p:ph type="title"/>
          </p:nvPr>
        </p:nvSpPr>
        <p:spPr>
          <a:xfrm>
            <a:off x="552450" y="500062"/>
            <a:ext cx="10801350" cy="1325563"/>
          </a:xfrm>
        </p:spPr>
        <p:txBody>
          <a:bodyPr>
            <a:normAutofit/>
          </a:bodyPr>
          <a:lstStyle/>
          <a:p>
            <a:r>
              <a:rPr lang="en-US" dirty="0"/>
              <a:t>How will we achieve these goals?</a:t>
            </a:r>
          </a:p>
        </p:txBody>
      </p:sp>
      <p:sp>
        <p:nvSpPr>
          <p:cNvPr id="3" name="Content Placeholder 2">
            <a:extLst>
              <a:ext uri="{FF2B5EF4-FFF2-40B4-BE49-F238E27FC236}">
                <a16:creationId xmlns:a16="http://schemas.microsoft.com/office/drawing/2014/main" id="{BA3DF5AB-3A8B-F443-B7E0-D5C834FC7366}"/>
              </a:ext>
            </a:extLst>
          </p:cNvPr>
          <p:cNvSpPr>
            <a:spLocks noGrp="1"/>
          </p:cNvSpPr>
          <p:nvPr>
            <p:ph idx="1"/>
          </p:nvPr>
        </p:nvSpPr>
        <p:spPr>
          <a:xfrm>
            <a:off x="838200" y="1959430"/>
            <a:ext cx="10515600" cy="4686300"/>
          </a:xfrm>
        </p:spPr>
        <p:txBody>
          <a:bodyPr/>
          <a:lstStyle/>
          <a:p>
            <a:r>
              <a:rPr lang="en-US" b="1" dirty="0"/>
              <a:t>Lectures and Reading: </a:t>
            </a:r>
            <a:r>
              <a:rPr lang="en-US" dirty="0"/>
              <a:t>study developments in AI Systems</a:t>
            </a:r>
          </a:p>
          <a:p>
            <a:pPr lvl="1"/>
            <a:r>
              <a:rPr lang="en-US" dirty="0"/>
              <a:t>Identify the key open problems and research opportunities</a:t>
            </a:r>
          </a:p>
          <a:p>
            <a:r>
              <a:rPr lang="en-US" b="1" dirty="0"/>
              <a:t>Projects:</a:t>
            </a:r>
            <a:r>
              <a:rPr lang="en-US" dirty="0"/>
              <a:t> collaboration between Systems and AI students</a:t>
            </a:r>
          </a:p>
          <a:p>
            <a:pPr lvl="1"/>
            <a:r>
              <a:rPr lang="en-US" dirty="0"/>
              <a:t>Explore open problems and produce top tier publications</a:t>
            </a:r>
          </a:p>
          <a:p>
            <a:r>
              <a:rPr lang="en-US" b="1" dirty="0"/>
              <a:t>In Class Reviews: </a:t>
            </a:r>
            <a:r>
              <a:rPr lang="en-US" dirty="0"/>
              <a:t>weekly oral reviews of papers</a:t>
            </a:r>
          </a:p>
          <a:p>
            <a:pPr lvl="1"/>
            <a:r>
              <a:rPr lang="en-US" dirty="0"/>
              <a:t>Learn both how to evaluate papers and understand how papers are reviewed</a:t>
            </a:r>
          </a:p>
        </p:txBody>
      </p:sp>
    </p:spTree>
    <p:extLst>
      <p:ext uri="{BB962C8B-B14F-4D97-AF65-F5344CB8AC3E}">
        <p14:creationId xmlns:p14="http://schemas.microsoft.com/office/powerpoint/2010/main" val="3665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15A6-591C-6F40-B37A-AE285D8D3A58}"/>
              </a:ext>
            </a:extLst>
          </p:cNvPr>
          <p:cNvSpPr>
            <a:spLocks noGrp="1"/>
          </p:cNvSpPr>
          <p:nvPr>
            <p:ph type="title"/>
          </p:nvPr>
        </p:nvSpPr>
        <p:spPr>
          <a:xfrm>
            <a:off x="552450" y="278265"/>
            <a:ext cx="10801350" cy="1325563"/>
          </a:xfrm>
        </p:spPr>
        <p:txBody>
          <a:bodyPr/>
          <a:lstStyle/>
          <a:p>
            <a:r>
              <a:rPr lang="en-US" dirty="0"/>
              <a:t>Reasons not to take this class … </a:t>
            </a:r>
            <a:r>
              <a:rPr lang="en-US" dirty="0">
                <a:sym typeface="Wingdings" pitchFamily="2" charset="2"/>
              </a:rPr>
              <a:t> </a:t>
            </a:r>
            <a:endParaRPr lang="en-US" dirty="0"/>
          </a:p>
        </p:txBody>
      </p:sp>
      <p:sp>
        <p:nvSpPr>
          <p:cNvPr id="3" name="Content Placeholder 2">
            <a:extLst>
              <a:ext uri="{FF2B5EF4-FFF2-40B4-BE49-F238E27FC236}">
                <a16:creationId xmlns:a16="http://schemas.microsoft.com/office/drawing/2014/main" id="{F6D33256-BF3F-9A4C-99D4-CB2BB7D3A72F}"/>
              </a:ext>
            </a:extLst>
          </p:cNvPr>
          <p:cNvSpPr>
            <a:spLocks noGrp="1"/>
          </p:cNvSpPr>
          <p:nvPr>
            <p:ph idx="1"/>
          </p:nvPr>
        </p:nvSpPr>
        <p:spPr>
          <a:xfrm>
            <a:off x="838200" y="1603828"/>
            <a:ext cx="10515600" cy="5617029"/>
          </a:xfrm>
        </p:spPr>
        <p:txBody>
          <a:bodyPr>
            <a:normAutofit/>
          </a:bodyPr>
          <a:lstStyle/>
          <a:p>
            <a:r>
              <a:rPr lang="en-US" dirty="0"/>
              <a:t>If you want to learn how to </a:t>
            </a:r>
            <a:r>
              <a:rPr lang="en-US" b="1" dirty="0"/>
              <a:t>train models</a:t>
            </a:r>
            <a:r>
              <a:rPr lang="en-US" dirty="0"/>
              <a:t> and </a:t>
            </a:r>
            <a:br>
              <a:rPr lang="en-US" dirty="0"/>
            </a:br>
            <a:r>
              <a:rPr lang="en-US" b="1" dirty="0"/>
              <a:t>use</a:t>
            </a:r>
            <a:r>
              <a:rPr lang="en-US" dirty="0"/>
              <a:t> </a:t>
            </a:r>
            <a:r>
              <a:rPr lang="en-US" b="1" dirty="0"/>
              <a:t>TensorFlow</a:t>
            </a:r>
            <a:r>
              <a:rPr lang="en-US" dirty="0"/>
              <a:t>, </a:t>
            </a:r>
            <a:r>
              <a:rPr lang="en-US" b="1" dirty="0" err="1"/>
              <a:t>PyTorch</a:t>
            </a:r>
            <a:r>
              <a:rPr lang="en-US" dirty="0"/>
              <a:t>, and </a:t>
            </a:r>
            <a:r>
              <a:rPr lang="en-US" b="1" dirty="0" err="1"/>
              <a:t>SkLearn</a:t>
            </a:r>
            <a:endParaRPr lang="en-US" b="1" dirty="0"/>
          </a:p>
          <a:p>
            <a:pPr lvl="1"/>
            <a:r>
              <a:rPr lang="en-US" dirty="0"/>
              <a:t>Take: CS C100, CS182, CS189</a:t>
            </a:r>
          </a:p>
          <a:p>
            <a:r>
              <a:rPr lang="en-US" dirty="0"/>
              <a:t>If you want learn how to </a:t>
            </a:r>
            <a:r>
              <a:rPr lang="en-US" b="1" dirty="0"/>
              <a:t>use big data systems</a:t>
            </a:r>
          </a:p>
          <a:p>
            <a:pPr lvl="1"/>
            <a:r>
              <a:rPr lang="en-US" dirty="0"/>
              <a:t>Take: CS162, CS186</a:t>
            </a:r>
          </a:p>
          <a:p>
            <a:r>
              <a:rPr lang="en-US" dirty="0"/>
              <a:t>You are not interested in learning how to </a:t>
            </a:r>
            <a:r>
              <a:rPr lang="en-US" b="1" dirty="0"/>
              <a:t>evaluate</a:t>
            </a:r>
            <a:r>
              <a:rPr lang="en-US" dirty="0"/>
              <a:t>, </a:t>
            </a:r>
            <a:r>
              <a:rPr lang="en-US" b="1" dirty="0"/>
              <a:t>conduct</a:t>
            </a:r>
            <a:r>
              <a:rPr lang="en-US" dirty="0"/>
              <a:t>, and </a:t>
            </a:r>
            <a:r>
              <a:rPr lang="en-US" b="1" dirty="0"/>
              <a:t>communicate</a:t>
            </a:r>
            <a:r>
              <a:rPr lang="en-US" dirty="0"/>
              <a:t> research</a:t>
            </a:r>
          </a:p>
          <a:p>
            <a:pPr lvl="1"/>
            <a:r>
              <a:rPr lang="en-US" dirty="0"/>
              <a:t>Why not?</a:t>
            </a:r>
          </a:p>
          <a:p>
            <a:r>
              <a:rPr lang="en-US" dirty="0"/>
              <a:t>You are </a:t>
            </a:r>
            <a:r>
              <a:rPr lang="en-US" b="1" dirty="0"/>
              <a:t>unable to attend lecture</a:t>
            </a:r>
            <a:endParaRPr lang="en-US" sz="3500" dirty="0"/>
          </a:p>
        </p:txBody>
      </p:sp>
      <p:sp>
        <p:nvSpPr>
          <p:cNvPr id="4" name="Rectangular Callout 3">
            <a:extLst>
              <a:ext uri="{FF2B5EF4-FFF2-40B4-BE49-F238E27FC236}">
                <a16:creationId xmlns:a16="http://schemas.microsoft.com/office/drawing/2014/main" id="{DCFDEB6D-A1AE-2445-B816-754B9290A1E2}"/>
              </a:ext>
            </a:extLst>
          </p:cNvPr>
          <p:cNvSpPr/>
          <p:nvPr/>
        </p:nvSpPr>
        <p:spPr>
          <a:xfrm>
            <a:off x="9260114" y="1349829"/>
            <a:ext cx="2598057" cy="1579562"/>
          </a:xfrm>
          <a:prstGeom prst="wedgeRectCallout">
            <a:avLst>
              <a:gd name="adj1" fmla="val -32095"/>
              <a:gd name="adj2" fmla="val -637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you plan to drop this class, please drop it soon so others can enroll!</a:t>
            </a:r>
          </a:p>
        </p:txBody>
      </p:sp>
    </p:spTree>
    <p:extLst>
      <p:ext uri="{BB962C8B-B14F-4D97-AF65-F5344CB8AC3E}">
        <p14:creationId xmlns:p14="http://schemas.microsoft.com/office/powerpoint/2010/main" val="337071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92AEE-AB88-5D4C-8E51-9123F83A5D0E}"/>
              </a:ext>
            </a:extLst>
          </p:cNvPr>
          <p:cNvSpPr>
            <a:spLocks noGrp="1"/>
          </p:cNvSpPr>
          <p:nvPr>
            <p:ph type="title"/>
          </p:nvPr>
        </p:nvSpPr>
        <p:spPr/>
        <p:txBody>
          <a:bodyPr/>
          <a:lstStyle/>
          <a:p>
            <a:r>
              <a:rPr lang="en-US" dirty="0"/>
              <a:t>Problems</a:t>
            </a:r>
          </a:p>
        </p:txBody>
      </p:sp>
      <p:sp>
        <p:nvSpPr>
          <p:cNvPr id="5" name="Text Placeholder 4">
            <a:extLst>
              <a:ext uri="{FF2B5EF4-FFF2-40B4-BE49-F238E27FC236}">
                <a16:creationId xmlns:a16="http://schemas.microsoft.com/office/drawing/2014/main" id="{4618A93A-2FFF-804C-A1D5-BFF0D6BBA5F3}"/>
              </a:ext>
            </a:extLst>
          </p:cNvPr>
          <p:cNvSpPr>
            <a:spLocks noGrp="1"/>
          </p:cNvSpPr>
          <p:nvPr>
            <p:ph type="body" idx="1"/>
          </p:nvPr>
        </p:nvSpPr>
        <p:spPr/>
        <p:txBody>
          <a:bodyPr/>
          <a:lstStyle/>
          <a:p>
            <a:r>
              <a:rPr lang="en-US" dirty="0"/>
              <a:t>What makes a good problem?</a:t>
            </a:r>
          </a:p>
        </p:txBody>
      </p:sp>
    </p:spTree>
    <p:extLst>
      <p:ext uri="{BB962C8B-B14F-4D97-AF65-F5344CB8AC3E}">
        <p14:creationId xmlns:p14="http://schemas.microsoft.com/office/powerpoint/2010/main" val="293392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5E449E-B3F2-6040-8BD3-52B42D9A517B}"/>
              </a:ext>
            </a:extLst>
          </p:cNvPr>
          <p:cNvSpPr>
            <a:spLocks noGrp="1"/>
          </p:cNvSpPr>
          <p:nvPr>
            <p:ph type="title"/>
          </p:nvPr>
        </p:nvSpPr>
        <p:spPr/>
        <p:txBody>
          <a:bodyPr/>
          <a:lstStyle/>
          <a:p>
            <a:r>
              <a:rPr lang="en-US" dirty="0"/>
              <a:t>What makes a </a:t>
            </a:r>
            <a:r>
              <a:rPr lang="en-US" b="1" dirty="0"/>
              <a:t>good problem?</a:t>
            </a:r>
            <a:endParaRPr lang="en-US" dirty="0"/>
          </a:p>
        </p:txBody>
      </p:sp>
      <p:sp>
        <p:nvSpPr>
          <p:cNvPr id="5" name="Content Placeholder 4">
            <a:extLst>
              <a:ext uri="{FF2B5EF4-FFF2-40B4-BE49-F238E27FC236}">
                <a16:creationId xmlns:a16="http://schemas.microsoft.com/office/drawing/2014/main" id="{57C41375-6C29-1047-A3C0-9A1AB691D7E6}"/>
              </a:ext>
            </a:extLst>
          </p:cNvPr>
          <p:cNvSpPr>
            <a:spLocks noGrp="1"/>
          </p:cNvSpPr>
          <p:nvPr>
            <p:ph idx="1"/>
          </p:nvPr>
        </p:nvSpPr>
        <p:spPr>
          <a:xfrm>
            <a:off x="838199" y="1825625"/>
            <a:ext cx="11081657" cy="4351339"/>
          </a:xfrm>
        </p:spPr>
        <p:txBody>
          <a:bodyPr>
            <a:normAutofit/>
          </a:bodyPr>
          <a:lstStyle/>
          <a:p>
            <a:r>
              <a:rPr lang="en-US" b="1" dirty="0"/>
              <a:t>Impact: </a:t>
            </a:r>
            <a:r>
              <a:rPr lang="en-US" dirty="0"/>
              <a:t>People care about the solution</a:t>
            </a:r>
          </a:p>
          <a:p>
            <a:pPr lvl="1"/>
            <a:r>
              <a:rPr lang="en-US" dirty="0"/>
              <a:t>… and progress advances our understanding (</a:t>
            </a:r>
            <a:r>
              <a:rPr lang="en-US" b="1" dirty="0"/>
              <a:t>research</a:t>
            </a:r>
            <a:r>
              <a:rPr lang="en-US" dirty="0"/>
              <a:t>)</a:t>
            </a:r>
          </a:p>
          <a:p>
            <a:r>
              <a:rPr lang="en-US" b="1" dirty="0"/>
              <a:t>Metrics: </a:t>
            </a:r>
            <a:r>
              <a:rPr lang="en-US" dirty="0"/>
              <a:t>You know when you have succeeded</a:t>
            </a:r>
          </a:p>
          <a:p>
            <a:pPr lvl="1"/>
            <a:r>
              <a:rPr lang="en-US" dirty="0"/>
              <a:t>Can you </a:t>
            </a:r>
            <a:r>
              <a:rPr lang="en-US" b="1" dirty="0"/>
              <a:t>measure</a:t>
            </a:r>
            <a:r>
              <a:rPr lang="en-US" dirty="0"/>
              <a:t> </a:t>
            </a:r>
            <a:r>
              <a:rPr lang="en-US" b="1" dirty="0"/>
              <a:t>progress</a:t>
            </a:r>
            <a:r>
              <a:rPr lang="en-US" dirty="0"/>
              <a:t> on the solution?</a:t>
            </a:r>
          </a:p>
          <a:p>
            <a:r>
              <a:rPr lang="en-US" b="1" dirty="0"/>
              <a:t>Divisible: </a:t>
            </a:r>
            <a:r>
              <a:rPr lang="en-US" dirty="0"/>
              <a:t>The problem can be divided into smaller problems</a:t>
            </a:r>
          </a:p>
          <a:p>
            <a:pPr lvl="1"/>
            <a:r>
              <a:rPr lang="en-US" dirty="0"/>
              <a:t>You can identify the first sub-problem.</a:t>
            </a:r>
          </a:p>
          <a:p>
            <a:r>
              <a:rPr lang="en-US" b="1" dirty="0"/>
              <a:t>Your Edge: </a:t>
            </a:r>
            <a:r>
              <a:rPr lang="en-US" dirty="0"/>
              <a:t>Why is it a good problem </a:t>
            </a:r>
            <a:r>
              <a:rPr lang="en-US" b="1" i="1" dirty="0"/>
              <a:t>for you?</a:t>
            </a:r>
          </a:p>
          <a:p>
            <a:pPr lvl="1"/>
            <a:r>
              <a:rPr lang="en-US" dirty="0"/>
              <a:t>Leverage your strengths and imagine a new path.</a:t>
            </a:r>
          </a:p>
        </p:txBody>
      </p:sp>
    </p:spTree>
    <p:extLst>
      <p:ext uri="{BB962C8B-B14F-4D97-AF65-F5344CB8AC3E}">
        <p14:creationId xmlns:p14="http://schemas.microsoft.com/office/powerpoint/2010/main" val="24247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10" name="Picture 9">
            <a:extLst>
              <a:ext uri="{FF2B5EF4-FFF2-40B4-BE49-F238E27FC236}">
                <a16:creationId xmlns:a16="http://schemas.microsoft.com/office/drawing/2014/main" id="{D1BA8442-193D-9044-9E6A-41776AC6971F}"/>
              </a:ext>
            </a:extLst>
          </p:cNvPr>
          <p:cNvPicPr>
            <a:picLocks noChangeAspect="1"/>
          </p:cNvPicPr>
          <p:nvPr/>
        </p:nvPicPr>
        <p:blipFill>
          <a:blip r:embed="rId3"/>
          <a:stretch>
            <a:fillRect/>
          </a:stretch>
        </p:blipFill>
        <p:spPr>
          <a:xfrm>
            <a:off x="552450" y="1243466"/>
            <a:ext cx="3543737" cy="3235586"/>
          </a:xfrm>
          <a:prstGeom prst="rect">
            <a:avLst/>
          </a:prstGeom>
        </p:spPr>
      </p:pic>
      <p:pic>
        <p:nvPicPr>
          <p:cNvPr id="2" name="Picture 1">
            <a:extLst>
              <a:ext uri="{FF2B5EF4-FFF2-40B4-BE49-F238E27FC236}">
                <a16:creationId xmlns:a16="http://schemas.microsoft.com/office/drawing/2014/main" id="{5906C449-F82C-A54C-88E1-5A3EF414DFBF}"/>
              </a:ext>
            </a:extLst>
          </p:cNvPr>
          <p:cNvPicPr>
            <a:picLocks noChangeAspect="1"/>
          </p:cNvPicPr>
          <p:nvPr/>
        </p:nvPicPr>
        <p:blipFill>
          <a:blip r:embed="rId4"/>
          <a:stretch>
            <a:fillRect/>
          </a:stretch>
        </p:blipFill>
        <p:spPr>
          <a:xfrm>
            <a:off x="838200" y="4269695"/>
            <a:ext cx="3023507" cy="2267630"/>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5"/>
          <a:srcRect l="7510" t="7718" r="8721" b="3691"/>
          <a:stretch/>
        </p:blipFill>
        <p:spPr>
          <a:xfrm>
            <a:off x="5050536" y="1646238"/>
            <a:ext cx="6090557" cy="4310744"/>
          </a:xfrm>
          <a:prstGeom prst="rect">
            <a:avLst/>
          </a:prstGeom>
        </p:spPr>
      </p:pic>
    </p:spTree>
    <p:extLst>
      <p:ext uri="{BB962C8B-B14F-4D97-AF65-F5344CB8AC3E}">
        <p14:creationId xmlns:p14="http://schemas.microsoft.com/office/powerpoint/2010/main" val="580354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1BD3-F8D1-1943-B8F9-457FB86C61D3}"/>
              </a:ext>
            </a:extLst>
          </p:cNvPr>
          <p:cNvSpPr>
            <a:spLocks noGrp="1"/>
          </p:cNvSpPr>
          <p:nvPr>
            <p:ph type="title"/>
          </p:nvPr>
        </p:nvSpPr>
        <p:spPr/>
        <p:txBody>
          <a:bodyPr/>
          <a:lstStyle/>
          <a:p>
            <a:r>
              <a:rPr lang="en-US" dirty="0"/>
              <a:t>Can you Solve a Solved Problem?</a:t>
            </a:r>
          </a:p>
        </p:txBody>
      </p:sp>
      <p:sp>
        <p:nvSpPr>
          <p:cNvPr id="3" name="Content Placeholder 2">
            <a:extLst>
              <a:ext uri="{FF2B5EF4-FFF2-40B4-BE49-F238E27FC236}">
                <a16:creationId xmlns:a16="http://schemas.microsoft.com/office/drawing/2014/main" id="{DC8D5FFD-BCF3-7F48-ACE7-F6D63C32E01A}"/>
              </a:ext>
            </a:extLst>
          </p:cNvPr>
          <p:cNvSpPr>
            <a:spLocks noGrp="1"/>
          </p:cNvSpPr>
          <p:nvPr>
            <p:ph idx="1"/>
          </p:nvPr>
        </p:nvSpPr>
        <p:spPr/>
        <p:txBody>
          <a:bodyPr/>
          <a:lstStyle/>
          <a:p>
            <a:r>
              <a:rPr lang="en-US" dirty="0"/>
              <a:t>Ideally you want to solve a </a:t>
            </a:r>
            <a:r>
              <a:rPr lang="en-US" b="1" dirty="0"/>
              <a:t>new</a:t>
            </a:r>
            <a:r>
              <a:rPr lang="en-US" dirty="0"/>
              <a:t> and </a:t>
            </a:r>
            <a:r>
              <a:rPr lang="en-US" b="1" dirty="0"/>
              <a:t>important</a:t>
            </a:r>
            <a:r>
              <a:rPr lang="en-US" dirty="0"/>
              <a:t> problem</a:t>
            </a:r>
          </a:p>
          <a:p>
            <a:r>
              <a:rPr lang="en-US" dirty="0"/>
              <a:t>A</a:t>
            </a:r>
            <a:r>
              <a:rPr lang="en-US" b="1" dirty="0"/>
              <a:t> new solution</a:t>
            </a:r>
            <a:r>
              <a:rPr lang="en-US" dirty="0"/>
              <a:t> to a solved problem can be impactful if:</a:t>
            </a:r>
          </a:p>
          <a:p>
            <a:pPr lvl="1"/>
            <a:r>
              <a:rPr lang="en-US" dirty="0"/>
              <a:t>It supports a</a:t>
            </a:r>
            <a:r>
              <a:rPr lang="en-US" b="1" dirty="0"/>
              <a:t> broader set of applications</a:t>
            </a:r>
            <a:r>
              <a:rPr lang="en-US" dirty="0"/>
              <a:t> (users)</a:t>
            </a:r>
          </a:p>
          <a:p>
            <a:pPr lvl="1"/>
            <a:r>
              <a:rPr lang="en-US" dirty="0"/>
              <a:t>It </a:t>
            </a:r>
            <a:r>
              <a:rPr lang="en-US" b="1" dirty="0"/>
              <a:t>reveals a fundamental trade-off</a:t>
            </a:r>
            <a:r>
              <a:rPr lang="en-US" dirty="0"/>
              <a:t> or</a:t>
            </a:r>
          </a:p>
          <a:p>
            <a:pPr lvl="1"/>
            <a:r>
              <a:rPr lang="en-US" dirty="0"/>
              <a:t>Provides a </a:t>
            </a:r>
            <a:r>
              <a:rPr lang="en-US" b="1" dirty="0"/>
              <a:t>deeper understanding </a:t>
            </a:r>
            <a:r>
              <a:rPr lang="en-US" dirty="0"/>
              <a:t>of the problem space</a:t>
            </a:r>
          </a:p>
          <a:p>
            <a:pPr lvl="1"/>
            <a:r>
              <a:rPr lang="en-US" b="1" dirty="0"/>
              <a:t>10x Better?</a:t>
            </a:r>
          </a:p>
          <a:p>
            <a:pPr lvl="2"/>
            <a:r>
              <a:rPr lang="en-US" dirty="0"/>
              <a:t>Often publishable…</a:t>
            </a:r>
          </a:p>
          <a:p>
            <a:pPr lvl="2"/>
            <a:r>
              <a:rPr lang="en-US" dirty="0"/>
              <a:t>Should satisfy one of the three above conditions.</a:t>
            </a:r>
          </a:p>
          <a:p>
            <a:endParaRPr lang="en-US" dirty="0"/>
          </a:p>
        </p:txBody>
      </p:sp>
    </p:spTree>
    <p:extLst>
      <p:ext uri="{BB962C8B-B14F-4D97-AF65-F5344CB8AC3E}">
        <p14:creationId xmlns:p14="http://schemas.microsoft.com/office/powerpoint/2010/main" val="22329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468A-AE7A-2049-90A2-205705412743}"/>
              </a:ext>
            </a:extLst>
          </p:cNvPr>
          <p:cNvSpPr>
            <a:spLocks noGrp="1"/>
          </p:cNvSpPr>
          <p:nvPr>
            <p:ph type="title"/>
          </p:nvPr>
        </p:nvSpPr>
        <p:spPr/>
        <p:txBody>
          <a:bodyPr/>
          <a:lstStyle/>
          <a:p>
            <a:r>
              <a:rPr lang="en-US" dirty="0"/>
              <a:t>Class Organization</a:t>
            </a:r>
          </a:p>
        </p:txBody>
      </p:sp>
      <p:sp>
        <p:nvSpPr>
          <p:cNvPr id="3" name="Text Placeholder 2">
            <a:extLst>
              <a:ext uri="{FF2B5EF4-FFF2-40B4-BE49-F238E27FC236}">
                <a16:creationId xmlns:a16="http://schemas.microsoft.com/office/drawing/2014/main" id="{22559285-13A7-174E-8043-49A1E7B8EC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617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967C9D-0733-F340-9EF7-21B3E495606E}"/>
              </a:ext>
            </a:extLst>
          </p:cNvPr>
          <p:cNvSpPr>
            <a:spLocks noGrp="1"/>
          </p:cNvSpPr>
          <p:nvPr>
            <p:ph type="title"/>
          </p:nvPr>
        </p:nvSpPr>
        <p:spPr>
          <a:xfrm>
            <a:off x="552450" y="146504"/>
            <a:ext cx="10801350" cy="1325563"/>
          </a:xfrm>
        </p:spPr>
        <p:txBody>
          <a:bodyPr/>
          <a:lstStyle/>
          <a:p>
            <a:r>
              <a:rPr lang="en-US" dirty="0"/>
              <a:t>Weekly Topic Organization</a:t>
            </a:r>
          </a:p>
        </p:txBody>
      </p:sp>
      <p:sp>
        <p:nvSpPr>
          <p:cNvPr id="5" name="Content Placeholder 4">
            <a:extLst>
              <a:ext uri="{FF2B5EF4-FFF2-40B4-BE49-F238E27FC236}">
                <a16:creationId xmlns:a16="http://schemas.microsoft.com/office/drawing/2014/main" id="{F4546B38-1766-B042-B7A6-5BFAAFE0416B}"/>
              </a:ext>
            </a:extLst>
          </p:cNvPr>
          <p:cNvSpPr>
            <a:spLocks noGrp="1"/>
          </p:cNvSpPr>
          <p:nvPr>
            <p:ph idx="1"/>
          </p:nvPr>
        </p:nvSpPr>
        <p:spPr>
          <a:xfrm>
            <a:off x="838200" y="1329907"/>
            <a:ext cx="10515600" cy="5187008"/>
          </a:xfrm>
        </p:spPr>
        <p:txBody>
          <a:bodyPr>
            <a:normAutofit lnSpcReduction="10000"/>
          </a:bodyPr>
          <a:lstStyle/>
          <a:p>
            <a:r>
              <a:rPr lang="en-US" dirty="0"/>
              <a:t>Each week we will cover a new topic</a:t>
            </a:r>
          </a:p>
          <a:p>
            <a:endParaRPr lang="en-US" dirty="0"/>
          </a:p>
          <a:p>
            <a:endParaRPr lang="en-US" dirty="0"/>
          </a:p>
          <a:p>
            <a:endParaRPr lang="en-US" dirty="0"/>
          </a:p>
          <a:p>
            <a:r>
              <a:rPr lang="en-US" dirty="0"/>
              <a:t>There will be </a:t>
            </a:r>
            <a:r>
              <a:rPr lang="en-US" b="1" dirty="0"/>
              <a:t>3 required papers </a:t>
            </a:r>
            <a:r>
              <a:rPr lang="en-US" dirty="0"/>
              <a:t>to read each week</a:t>
            </a:r>
          </a:p>
          <a:p>
            <a:r>
              <a:rPr lang="en-US" b="1" dirty="0"/>
              <a:t>Monday</a:t>
            </a:r>
            <a:r>
              <a:rPr lang="en-US" dirty="0"/>
              <a:t> I will cover the background for the topic and an overview of the reading for the week</a:t>
            </a:r>
          </a:p>
          <a:p>
            <a:r>
              <a:rPr lang="en-US" b="1" dirty="0"/>
              <a:t>Friday</a:t>
            </a:r>
            <a:r>
              <a:rPr lang="en-US" dirty="0"/>
              <a:t> you will participate in an in class “Program Committee Meeting” to discuss the reading</a:t>
            </a:r>
          </a:p>
        </p:txBody>
      </p:sp>
      <p:sp>
        <p:nvSpPr>
          <p:cNvPr id="6" name="TextBox 5">
            <a:extLst>
              <a:ext uri="{FF2B5EF4-FFF2-40B4-BE49-F238E27FC236}">
                <a16:creationId xmlns:a16="http://schemas.microsoft.com/office/drawing/2014/main" id="{0F04F4C5-C0D0-E44B-8A20-5A8AE8F440F0}"/>
              </a:ext>
            </a:extLst>
          </p:cNvPr>
          <p:cNvSpPr txBox="1"/>
          <p:nvPr/>
        </p:nvSpPr>
        <p:spPr>
          <a:xfrm>
            <a:off x="1837244" y="1795056"/>
            <a:ext cx="8819590" cy="1720827"/>
          </a:xfrm>
          <a:prstGeom prst="rect">
            <a:avLst/>
          </a:prstGeom>
        </p:spPr>
        <p:txBody>
          <a:bodyPr wrap="square" numCol="2" rtlCol="0">
            <a:noAutofit/>
          </a:bodyPr>
          <a:lstStyle/>
          <a:p>
            <a:pPr marL="342900" indent="-342900">
              <a:buFont typeface="Arial" panose="020B0604020202020204" pitchFamily="34" charset="0"/>
              <a:buChar char="•"/>
            </a:pPr>
            <a:r>
              <a:rPr lang="en-US" sz="2000" dirty="0"/>
              <a:t>Big Ideas in ML/Sys</a:t>
            </a:r>
          </a:p>
          <a:p>
            <a:pPr marL="342900" indent="-342900">
              <a:buFont typeface="Arial" panose="020B0604020202020204" pitchFamily="34" charset="0"/>
              <a:buChar char="•"/>
            </a:pPr>
            <a:r>
              <a:rPr lang="en-US" sz="2000" dirty="0"/>
              <a:t>ML Life-cycle</a:t>
            </a:r>
          </a:p>
          <a:p>
            <a:pPr marL="342900" indent="-342900">
              <a:buFont typeface="Arial" panose="020B0604020202020204" pitchFamily="34" charset="0"/>
              <a:buChar char="•"/>
            </a:pPr>
            <a:r>
              <a:rPr lang="en-US" sz="2000" dirty="0"/>
              <a:t>ML in DBs</a:t>
            </a:r>
          </a:p>
          <a:p>
            <a:pPr marL="342900" indent="-342900">
              <a:buFont typeface="Arial" panose="020B0604020202020204" pitchFamily="34" charset="0"/>
              <a:buChar char="•"/>
            </a:pPr>
            <a:r>
              <a:rPr lang="en-US" sz="2000" dirty="0"/>
              <a:t>Model Dev. Frameworks</a:t>
            </a:r>
          </a:p>
          <a:p>
            <a:pPr marL="342900" indent="-342900">
              <a:buFont typeface="Arial" panose="020B0604020202020204" pitchFamily="34" charset="0"/>
              <a:buChar char="•"/>
            </a:pPr>
            <a:r>
              <a:rPr lang="en-US" sz="2000" dirty="0"/>
              <a:t>Distributed Training</a:t>
            </a:r>
          </a:p>
          <a:p>
            <a:pPr marL="342900" indent="-342900">
              <a:buFont typeface="Arial" panose="020B0604020202020204" pitchFamily="34" charset="0"/>
              <a:buChar char="•"/>
            </a:pPr>
            <a:r>
              <a:rPr lang="en-US" sz="2000" dirty="0"/>
              <a:t>Prediction Serving</a:t>
            </a:r>
          </a:p>
          <a:p>
            <a:pPr marL="342900" indent="-342900">
              <a:buFont typeface="Arial" panose="020B0604020202020204" pitchFamily="34" charset="0"/>
              <a:buChar char="•"/>
            </a:pPr>
            <a:r>
              <a:rPr lang="en-US" sz="2000" dirty="0"/>
              <a:t>Autonomous Driving</a:t>
            </a:r>
          </a:p>
          <a:p>
            <a:pPr marL="342900" indent="-342900">
              <a:buFont typeface="Arial" panose="020B0604020202020204" pitchFamily="34" charset="0"/>
              <a:buChar char="•"/>
            </a:pPr>
            <a:r>
              <a:rPr lang="en-US" sz="2000" dirty="0"/>
              <a:t>Model Compilation</a:t>
            </a:r>
          </a:p>
          <a:p>
            <a:pPr marL="342900" indent="-342900">
              <a:buFont typeface="Arial" panose="020B0604020202020204" pitchFamily="34" charset="0"/>
              <a:buChar char="•"/>
            </a:pPr>
            <a:r>
              <a:rPr lang="en-US" sz="2000" dirty="0"/>
              <a:t>Hardware Acceleration</a:t>
            </a:r>
          </a:p>
          <a:p>
            <a:pPr marL="342900" indent="-342900">
              <a:buFont typeface="Arial" panose="020B0604020202020204" pitchFamily="34" charset="0"/>
              <a:buChar char="•"/>
            </a:pPr>
            <a:r>
              <a:rPr lang="en-US" sz="2000" dirty="0"/>
              <a:t>ML </a:t>
            </a:r>
            <a:r>
              <a:rPr lang="en-US" sz="2000" dirty="0">
                <a:sym typeface="Wingdings" pitchFamily="2" charset="2"/>
              </a:rPr>
              <a:t> Systems</a:t>
            </a:r>
          </a:p>
          <a:p>
            <a:pPr marL="342900" indent="-342900">
              <a:buFont typeface="Arial" panose="020B0604020202020204" pitchFamily="34" charset="0"/>
              <a:buChar char="•"/>
            </a:pPr>
            <a:r>
              <a:rPr lang="en-US" sz="2000" dirty="0">
                <a:sym typeface="Wingdings" pitchFamily="2" charset="2"/>
              </a:rPr>
              <a:t>Secure ML</a:t>
            </a:r>
          </a:p>
          <a:p>
            <a:pPr marL="342900" indent="-342900">
              <a:buFont typeface="Arial" panose="020B0604020202020204" pitchFamily="34" charset="0"/>
              <a:buChar char="•"/>
            </a:pPr>
            <a:r>
              <a:rPr lang="en-US" sz="2000" dirty="0">
                <a:sym typeface="Wingdings" pitchFamily="2" charset="2"/>
              </a:rPr>
              <a:t>Debugging and Interpretability </a:t>
            </a:r>
            <a:endParaRPr lang="en-US" sz="2000" dirty="0"/>
          </a:p>
        </p:txBody>
      </p:sp>
      <p:sp>
        <p:nvSpPr>
          <p:cNvPr id="7" name="TextBox 6">
            <a:extLst>
              <a:ext uri="{FF2B5EF4-FFF2-40B4-BE49-F238E27FC236}">
                <a16:creationId xmlns:a16="http://schemas.microsoft.com/office/drawing/2014/main" id="{CBA679D7-D1B8-AE4E-B114-95C84D7865D5}"/>
              </a:ext>
            </a:extLst>
          </p:cNvPr>
          <p:cNvSpPr txBox="1"/>
          <p:nvPr/>
        </p:nvSpPr>
        <p:spPr>
          <a:xfrm>
            <a:off x="9807960" y="146504"/>
            <a:ext cx="2017345" cy="1754326"/>
          </a:xfrm>
          <a:prstGeom prst="rect">
            <a:avLst/>
          </a:prstGeom>
        </p:spPr>
        <p:txBody>
          <a:bodyPr wrap="square" rtlCol="0">
            <a:spAutoFit/>
          </a:bodyPr>
          <a:lstStyle/>
          <a:p>
            <a:pPr algn="r"/>
            <a:r>
              <a:rPr lang="en-US" dirty="0">
                <a:solidFill>
                  <a:schemeClr val="accent4"/>
                </a:solidFill>
              </a:rPr>
              <a:t>I may make changes to topics and format based on class participation.</a:t>
            </a:r>
          </a:p>
        </p:txBody>
      </p:sp>
    </p:spTree>
    <p:extLst>
      <p:ext uri="{BB962C8B-B14F-4D97-AF65-F5344CB8AC3E}">
        <p14:creationId xmlns:p14="http://schemas.microsoft.com/office/powerpoint/2010/main" val="6332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7C4B-E257-CB45-B1C3-B45320E36B29}"/>
              </a:ext>
            </a:extLst>
          </p:cNvPr>
          <p:cNvSpPr>
            <a:spLocks noGrp="1"/>
          </p:cNvSpPr>
          <p:nvPr>
            <p:ph type="title"/>
          </p:nvPr>
        </p:nvSpPr>
        <p:spPr/>
        <p:txBody>
          <a:bodyPr/>
          <a:lstStyle/>
          <a:p>
            <a:r>
              <a:rPr lang="en-US" dirty="0"/>
              <a:t>In Class PC Meeting Format (V.0)</a:t>
            </a:r>
          </a:p>
        </p:txBody>
      </p:sp>
      <p:sp>
        <p:nvSpPr>
          <p:cNvPr id="3" name="Content Placeholder 2">
            <a:extLst>
              <a:ext uri="{FF2B5EF4-FFF2-40B4-BE49-F238E27FC236}">
                <a16:creationId xmlns:a16="http://schemas.microsoft.com/office/drawing/2014/main" id="{522B7255-3C7C-5A42-A4C9-611A6CA192D7}"/>
              </a:ext>
            </a:extLst>
          </p:cNvPr>
          <p:cNvSpPr>
            <a:spLocks noGrp="1"/>
          </p:cNvSpPr>
          <p:nvPr>
            <p:ph idx="1"/>
          </p:nvPr>
        </p:nvSpPr>
        <p:spPr/>
        <p:txBody>
          <a:bodyPr/>
          <a:lstStyle/>
          <a:p>
            <a:pPr marL="14287" indent="0">
              <a:buNone/>
            </a:pPr>
            <a:r>
              <a:rPr lang="en-US" dirty="0"/>
              <a:t>For each of the three papers: (</a:t>
            </a:r>
            <a:r>
              <a:rPr lang="en-US" dirty="0">
                <a:sym typeface="Wingdings" pitchFamily="2" charset="2"/>
              </a:rPr>
              <a:t>30 Minutes per paper)</a:t>
            </a:r>
          </a:p>
          <a:p>
            <a:r>
              <a:rPr lang="en-US" b="1" dirty="0">
                <a:sym typeface="Wingdings" pitchFamily="2" charset="2"/>
              </a:rPr>
              <a:t>Neutral:</a:t>
            </a:r>
            <a:r>
              <a:rPr lang="en-US" dirty="0">
                <a:sym typeface="Wingdings" pitchFamily="2" charset="2"/>
              </a:rPr>
              <a:t> recap of the paper (neutral opinion) [5 Minutes]</a:t>
            </a:r>
          </a:p>
          <a:p>
            <a:r>
              <a:rPr lang="en-US" b="1" dirty="0">
                <a:sym typeface="Wingdings" pitchFamily="2" charset="2"/>
              </a:rPr>
              <a:t>Advocate:</a:t>
            </a:r>
            <a:r>
              <a:rPr lang="en-US" dirty="0">
                <a:sym typeface="Wingdings" pitchFamily="2" charset="2"/>
              </a:rPr>
              <a:t> Strengths of the paper [5 Minutes]</a:t>
            </a:r>
          </a:p>
          <a:p>
            <a:r>
              <a:rPr lang="en-US" b="1" dirty="0">
                <a:sym typeface="Wingdings" pitchFamily="2" charset="2"/>
              </a:rPr>
              <a:t>Critic:</a:t>
            </a:r>
            <a:r>
              <a:rPr lang="en-US" dirty="0">
                <a:sym typeface="Wingdings" pitchFamily="2" charset="2"/>
              </a:rPr>
              <a:t> Weaknesses of the paper [5 Minutes]</a:t>
            </a:r>
          </a:p>
          <a:p>
            <a:r>
              <a:rPr lang="en-US" dirty="0">
                <a:sym typeface="Wingdings" pitchFamily="2" charset="2"/>
              </a:rPr>
              <a:t>Class will discuss </a:t>
            </a:r>
            <a:r>
              <a:rPr lang="en-US" b="1" dirty="0">
                <a:sym typeface="Wingdings" pitchFamily="2" charset="2"/>
              </a:rPr>
              <a:t>rebuttal</a:t>
            </a:r>
            <a:r>
              <a:rPr lang="en-US" dirty="0">
                <a:sym typeface="Wingdings" pitchFamily="2" charset="2"/>
              </a:rPr>
              <a:t> and </a:t>
            </a:r>
            <a:r>
              <a:rPr lang="en-US" b="1" dirty="0">
                <a:sym typeface="Wingdings" pitchFamily="2" charset="2"/>
              </a:rPr>
              <a:t>improvements</a:t>
            </a:r>
            <a:r>
              <a:rPr lang="en-US" dirty="0">
                <a:sym typeface="Wingdings" pitchFamily="2" charset="2"/>
              </a:rPr>
              <a:t> [10 Minutes]</a:t>
            </a:r>
          </a:p>
          <a:p>
            <a:r>
              <a:rPr lang="en-US" dirty="0">
                <a:sym typeface="Wingdings" pitchFamily="2" charset="2"/>
              </a:rPr>
              <a:t>Brief in-class vote for acceptance into the AI-Sys prelim</a:t>
            </a:r>
          </a:p>
        </p:txBody>
      </p:sp>
    </p:spTree>
    <p:extLst>
      <p:ext uri="{BB962C8B-B14F-4D97-AF65-F5344CB8AC3E}">
        <p14:creationId xmlns:p14="http://schemas.microsoft.com/office/powerpoint/2010/main" val="40424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5851-4980-B84C-A109-F097DB90CC65}"/>
              </a:ext>
            </a:extLst>
          </p:cNvPr>
          <p:cNvSpPr>
            <a:spLocks noGrp="1"/>
          </p:cNvSpPr>
          <p:nvPr>
            <p:ph type="title"/>
          </p:nvPr>
        </p:nvSpPr>
        <p:spPr/>
        <p:txBody>
          <a:bodyPr/>
          <a:lstStyle/>
          <a:p>
            <a:r>
              <a:rPr lang="en-US" dirty="0"/>
              <a:t>The </a:t>
            </a:r>
            <a:r>
              <a:rPr lang="en-US" b="1" dirty="0"/>
              <a:t>Neutral</a:t>
            </a:r>
            <a:r>
              <a:rPr lang="en-US" dirty="0"/>
              <a:t> Presenter will Summarize</a:t>
            </a:r>
          </a:p>
        </p:txBody>
      </p:sp>
      <p:sp>
        <p:nvSpPr>
          <p:cNvPr id="3" name="Content Placeholder 2">
            <a:extLst>
              <a:ext uri="{FF2B5EF4-FFF2-40B4-BE49-F238E27FC236}">
                <a16:creationId xmlns:a16="http://schemas.microsoft.com/office/drawing/2014/main" id="{E814A810-32DA-1A40-8E6A-8B893F45F8A6}"/>
              </a:ext>
            </a:extLst>
          </p:cNvPr>
          <p:cNvSpPr>
            <a:spLocks noGrp="1"/>
          </p:cNvSpPr>
          <p:nvPr>
            <p:ph idx="1"/>
          </p:nvPr>
        </p:nvSpPr>
        <p:spPr/>
        <p:txBody>
          <a:bodyPr/>
          <a:lstStyle/>
          <a:p>
            <a:r>
              <a:rPr lang="en-US" dirty="0"/>
              <a:t>What is the </a:t>
            </a:r>
            <a:r>
              <a:rPr lang="en-US" b="1" dirty="0"/>
              <a:t>problem</a:t>
            </a:r>
            <a:r>
              <a:rPr lang="en-US" dirty="0"/>
              <a:t> being solved?</a:t>
            </a:r>
          </a:p>
          <a:p>
            <a:r>
              <a:rPr lang="en-US" dirty="0"/>
              <a:t>What was the </a:t>
            </a:r>
            <a:r>
              <a:rPr lang="en-US" b="1" dirty="0"/>
              <a:t>solution</a:t>
            </a:r>
            <a:r>
              <a:rPr lang="en-US" dirty="0"/>
              <a:t>? (Summary!)</a:t>
            </a:r>
          </a:p>
          <a:p>
            <a:r>
              <a:rPr lang="en-US" dirty="0"/>
              <a:t>What </a:t>
            </a:r>
            <a:r>
              <a:rPr lang="en-US" b="1" dirty="0"/>
              <a:t>metrics </a:t>
            </a:r>
            <a:r>
              <a:rPr lang="en-US" dirty="0"/>
              <a:t>did they use to evaluate their solution?</a:t>
            </a:r>
          </a:p>
          <a:p>
            <a:pPr lvl="1"/>
            <a:r>
              <a:rPr lang="en-US" dirty="0"/>
              <a:t>What was the </a:t>
            </a:r>
            <a:r>
              <a:rPr lang="en-US" b="1" dirty="0"/>
              <a:t>Baselines</a:t>
            </a:r>
            <a:r>
              <a:rPr lang="en-US" dirty="0"/>
              <a:t> of comparison?</a:t>
            </a:r>
          </a:p>
          <a:p>
            <a:r>
              <a:rPr lang="en-US" dirty="0"/>
              <a:t>What was the </a:t>
            </a:r>
            <a:r>
              <a:rPr lang="en-US" b="1" dirty="0"/>
              <a:t>key insight </a:t>
            </a:r>
            <a:r>
              <a:rPr lang="en-US" dirty="0"/>
              <a:t>or </a:t>
            </a:r>
            <a:r>
              <a:rPr lang="en-US" b="1" dirty="0"/>
              <a:t>enabling idea</a:t>
            </a:r>
            <a:r>
              <a:rPr lang="en-US" dirty="0"/>
              <a:t>?</a:t>
            </a:r>
          </a:p>
          <a:p>
            <a:r>
              <a:rPr lang="en-US" dirty="0"/>
              <a:t>What are the </a:t>
            </a:r>
            <a:r>
              <a:rPr lang="en-US" b="1" dirty="0"/>
              <a:t>claimed</a:t>
            </a:r>
            <a:r>
              <a:rPr lang="en-US" dirty="0"/>
              <a:t> </a:t>
            </a:r>
            <a:r>
              <a:rPr lang="en-US" b="1" dirty="0"/>
              <a:t>technical contributions</a:t>
            </a:r>
            <a:r>
              <a:rPr lang="en-US" dirty="0"/>
              <a:t>?</a:t>
            </a:r>
          </a:p>
        </p:txBody>
      </p:sp>
    </p:spTree>
    <p:extLst>
      <p:ext uri="{BB962C8B-B14F-4D97-AF65-F5344CB8AC3E}">
        <p14:creationId xmlns:p14="http://schemas.microsoft.com/office/powerpoint/2010/main" val="398512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E62F-4C96-CD4B-811C-346536821A97}"/>
              </a:ext>
            </a:extLst>
          </p:cNvPr>
          <p:cNvSpPr>
            <a:spLocks noGrp="1"/>
          </p:cNvSpPr>
          <p:nvPr>
            <p:ph type="title"/>
          </p:nvPr>
        </p:nvSpPr>
        <p:spPr/>
        <p:txBody>
          <a:bodyPr/>
          <a:lstStyle/>
          <a:p>
            <a:r>
              <a:rPr lang="en-US" b="1" dirty="0"/>
              <a:t>Advocate</a:t>
            </a:r>
            <a:r>
              <a:rPr lang="en-US" dirty="0"/>
              <a:t> and </a:t>
            </a:r>
            <a:r>
              <a:rPr lang="en-US" b="1" dirty="0"/>
              <a:t>Critic</a:t>
            </a:r>
            <a:r>
              <a:rPr lang="en-US" dirty="0"/>
              <a:t> Will Discuss</a:t>
            </a:r>
          </a:p>
        </p:txBody>
      </p:sp>
      <p:sp>
        <p:nvSpPr>
          <p:cNvPr id="3" name="Content Placeholder 2">
            <a:extLst>
              <a:ext uri="{FF2B5EF4-FFF2-40B4-BE49-F238E27FC236}">
                <a16:creationId xmlns:a16="http://schemas.microsoft.com/office/drawing/2014/main" id="{ADD61535-8BED-F241-AD3F-B61AD18F7827}"/>
              </a:ext>
            </a:extLst>
          </p:cNvPr>
          <p:cNvSpPr>
            <a:spLocks noGrp="1"/>
          </p:cNvSpPr>
          <p:nvPr>
            <p:ph idx="1"/>
          </p:nvPr>
        </p:nvSpPr>
        <p:spPr>
          <a:xfrm>
            <a:off x="838200" y="1470213"/>
            <a:ext cx="10941424" cy="5235388"/>
          </a:xfrm>
        </p:spPr>
        <p:txBody>
          <a:bodyPr>
            <a:normAutofit/>
          </a:bodyPr>
          <a:lstStyle/>
          <a:p>
            <a:r>
              <a:rPr lang="en-US" b="1" dirty="0"/>
              <a:t>Novelty </a:t>
            </a:r>
            <a:r>
              <a:rPr lang="en-US" dirty="0"/>
              <a:t>and </a:t>
            </a:r>
            <a:r>
              <a:rPr lang="en-US" b="1" dirty="0"/>
              <a:t>Impact</a:t>
            </a:r>
          </a:p>
          <a:p>
            <a:pPr lvl="1"/>
            <a:r>
              <a:rPr lang="en-US" dirty="0"/>
              <a:t>Are the problem and solution novel and how will the solution affect future research?</a:t>
            </a:r>
          </a:p>
          <a:p>
            <a:r>
              <a:rPr lang="en-US" b="1" dirty="0"/>
              <a:t>Technical Qualities</a:t>
            </a:r>
          </a:p>
          <a:p>
            <a:pPr lvl="1"/>
            <a:r>
              <a:rPr lang="en-US" dirty="0"/>
              <a:t>Are the problem </a:t>
            </a:r>
            <a:r>
              <a:rPr lang="en-US" b="1" dirty="0"/>
              <a:t>framing</a:t>
            </a:r>
            <a:r>
              <a:rPr lang="en-US" dirty="0"/>
              <a:t> and </a:t>
            </a:r>
            <a:r>
              <a:rPr lang="en-US" b="1" dirty="0"/>
              <a:t>assumptions </a:t>
            </a:r>
            <a:r>
              <a:rPr lang="en-US" dirty="0"/>
              <a:t>reasonable</a:t>
            </a:r>
          </a:p>
          <a:p>
            <a:pPr lvl="1"/>
            <a:r>
              <a:rPr lang="en-US" dirty="0"/>
              <a:t>Discuss merits of the technical </a:t>
            </a:r>
            <a:r>
              <a:rPr lang="en-US" b="1" dirty="0"/>
              <a:t>contributions</a:t>
            </a:r>
          </a:p>
          <a:p>
            <a:pPr lvl="1"/>
            <a:r>
              <a:rPr lang="en-US" dirty="0"/>
              <a:t>Does the </a:t>
            </a:r>
            <a:r>
              <a:rPr lang="en-US" b="1" dirty="0"/>
              <a:t>evaluation </a:t>
            </a:r>
            <a:r>
              <a:rPr lang="en-US" dirty="0"/>
              <a:t>support claims and reveal limitations of the proposed approach?</a:t>
            </a:r>
            <a:endParaRPr lang="en-US" b="1" dirty="0"/>
          </a:p>
          <a:p>
            <a:r>
              <a:rPr lang="en-US" b="1" dirty="0"/>
              <a:t>Presentation</a:t>
            </a:r>
          </a:p>
          <a:p>
            <a:pPr lvl="1"/>
            <a:r>
              <a:rPr lang="en-US" dirty="0"/>
              <a:t>Discuss the </a:t>
            </a:r>
            <a:r>
              <a:rPr lang="en-US" b="1" dirty="0"/>
              <a:t>writing clarity</a:t>
            </a:r>
            <a:r>
              <a:rPr lang="en-US" dirty="0"/>
              <a:t> and </a:t>
            </a:r>
            <a:r>
              <a:rPr lang="en-US" b="1" dirty="0"/>
              <a:t>presentation of results</a:t>
            </a:r>
            <a:endParaRPr lang="en-US" dirty="0"/>
          </a:p>
          <a:p>
            <a:pPr lvl="1"/>
            <a:r>
              <a:rPr lang="en-US" dirty="0"/>
              <a:t>Positioning of </a:t>
            </a:r>
            <a:r>
              <a:rPr lang="en-US" b="1" dirty="0"/>
              <a:t>related work</a:t>
            </a:r>
          </a:p>
          <a:p>
            <a:pPr lvl="1"/>
            <a:endParaRPr lang="en-US" b="1" dirty="0"/>
          </a:p>
          <a:p>
            <a:endParaRPr lang="en-US" b="1" dirty="0"/>
          </a:p>
        </p:txBody>
      </p:sp>
    </p:spTree>
    <p:extLst>
      <p:ext uri="{BB962C8B-B14F-4D97-AF65-F5344CB8AC3E}">
        <p14:creationId xmlns:p14="http://schemas.microsoft.com/office/powerpoint/2010/main" val="274390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4A87-CEEB-6844-9F44-B68BF867FF68}"/>
              </a:ext>
            </a:extLst>
          </p:cNvPr>
          <p:cNvSpPr>
            <a:spLocks noGrp="1"/>
          </p:cNvSpPr>
          <p:nvPr>
            <p:ph type="title"/>
          </p:nvPr>
        </p:nvSpPr>
        <p:spPr/>
        <p:txBody>
          <a:bodyPr/>
          <a:lstStyle/>
          <a:p>
            <a:r>
              <a:rPr lang="en-US" dirty="0"/>
              <a:t>Simple Grading Policy</a:t>
            </a:r>
          </a:p>
        </p:txBody>
      </p:sp>
      <p:sp>
        <p:nvSpPr>
          <p:cNvPr id="3" name="Content Placeholder 2">
            <a:extLst>
              <a:ext uri="{FF2B5EF4-FFF2-40B4-BE49-F238E27FC236}">
                <a16:creationId xmlns:a16="http://schemas.microsoft.com/office/drawing/2014/main" id="{D5A4F81F-A6BD-CA45-9D34-26E265DD2D52}"/>
              </a:ext>
            </a:extLst>
          </p:cNvPr>
          <p:cNvSpPr>
            <a:spLocks noGrp="1"/>
          </p:cNvSpPr>
          <p:nvPr>
            <p:ph idx="1"/>
          </p:nvPr>
        </p:nvSpPr>
        <p:spPr/>
        <p:txBody>
          <a:bodyPr>
            <a:normAutofit fontScale="92500"/>
          </a:bodyPr>
          <a:lstStyle/>
          <a:p>
            <a:pPr marL="14287" indent="0">
              <a:buNone/>
            </a:pPr>
            <a:r>
              <a:rPr lang="en-US" sz="3600" dirty="0"/>
              <a:t>20% Class Participation</a:t>
            </a:r>
          </a:p>
          <a:p>
            <a:pPr lvl="1">
              <a:buFont typeface="Wingdings" pitchFamily="2" charset="2"/>
              <a:buChar char="Ø"/>
            </a:pPr>
            <a:r>
              <a:rPr lang="en-US" sz="2800" b="1" dirty="0"/>
              <a:t>Attend lecture</a:t>
            </a:r>
            <a:r>
              <a:rPr lang="en-US" sz="2800" dirty="0"/>
              <a:t> and </a:t>
            </a:r>
            <a:r>
              <a:rPr lang="en-US" sz="2800" b="1" dirty="0"/>
              <a:t>participate</a:t>
            </a:r>
            <a:r>
              <a:rPr lang="en-US" sz="2800" dirty="0"/>
              <a:t> in class discussions</a:t>
            </a:r>
          </a:p>
          <a:p>
            <a:pPr lvl="1">
              <a:buFont typeface="Wingdings" pitchFamily="2" charset="2"/>
              <a:buChar char="Ø"/>
            </a:pPr>
            <a:r>
              <a:rPr lang="en-US" sz="2800" b="1" dirty="0"/>
              <a:t>Lead 2 to 3 in class </a:t>
            </a:r>
            <a:r>
              <a:rPr lang="en-US" sz="2800" dirty="0"/>
              <a:t>discussions </a:t>
            </a:r>
            <a:endParaRPr lang="en-US" sz="3200" dirty="0"/>
          </a:p>
          <a:p>
            <a:pPr marL="14287" indent="0">
              <a:buNone/>
            </a:pPr>
            <a:r>
              <a:rPr lang="en-US" sz="3600" dirty="0"/>
              <a:t>20% Weekly Reviews</a:t>
            </a:r>
          </a:p>
          <a:p>
            <a:pPr lvl="1">
              <a:buFont typeface="Wingdings" pitchFamily="2" charset="2"/>
              <a:buChar char="Ø"/>
            </a:pPr>
            <a:r>
              <a:rPr lang="en-US" sz="2800" dirty="0"/>
              <a:t>Submit 3 weekly paper reviews (google form) per week!</a:t>
            </a:r>
          </a:p>
          <a:p>
            <a:pPr lvl="1">
              <a:buFont typeface="Wingdings" pitchFamily="2" charset="2"/>
              <a:buChar char="Ø"/>
            </a:pPr>
            <a:r>
              <a:rPr lang="en-US" sz="3000" dirty="0"/>
              <a:t>Time consuming but important!</a:t>
            </a:r>
          </a:p>
          <a:p>
            <a:pPr marL="14287" indent="0">
              <a:buNone/>
            </a:pPr>
            <a:r>
              <a:rPr lang="en-US" sz="3600" dirty="0"/>
              <a:t>60% Class Projects</a:t>
            </a:r>
          </a:p>
          <a:p>
            <a:pPr lvl="1">
              <a:buFont typeface="Wingdings" pitchFamily="2" charset="2"/>
              <a:buChar char="Ø"/>
            </a:pPr>
            <a:r>
              <a:rPr lang="en-US" sz="2800" dirty="0"/>
              <a:t>Do great research!</a:t>
            </a:r>
            <a:endParaRPr lang="en-US" sz="3600" dirty="0"/>
          </a:p>
          <a:p>
            <a:pPr marL="14287" indent="0">
              <a:buNone/>
            </a:pPr>
            <a:endParaRPr lang="en-US" sz="3600" dirty="0"/>
          </a:p>
        </p:txBody>
      </p:sp>
    </p:spTree>
    <p:extLst>
      <p:ext uri="{BB962C8B-B14F-4D97-AF65-F5344CB8AC3E}">
        <p14:creationId xmlns:p14="http://schemas.microsoft.com/office/powerpoint/2010/main" val="330259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9DD25618-982C-E44E-ACBE-C28DD2753F02}"/>
              </a:ext>
            </a:extLst>
          </p:cNvPr>
          <p:cNvPicPr>
            <a:picLocks noChangeAspect="1"/>
          </p:cNvPicPr>
          <p:nvPr/>
        </p:nvPicPr>
        <p:blipFill rotWithShape="1">
          <a:blip r:embed="rId2"/>
          <a:srcRect t="7664"/>
          <a:stretch/>
        </p:blipFill>
        <p:spPr>
          <a:xfrm>
            <a:off x="748111" y="3634326"/>
            <a:ext cx="4034020" cy="3724835"/>
          </a:xfrm>
          <a:prstGeom prst="rect">
            <a:avLst/>
          </a:prstGeom>
        </p:spPr>
      </p:pic>
      <p:pic>
        <p:nvPicPr>
          <p:cNvPr id="5" name="Picture 4">
            <a:extLst>
              <a:ext uri="{FF2B5EF4-FFF2-40B4-BE49-F238E27FC236}">
                <a16:creationId xmlns:a16="http://schemas.microsoft.com/office/drawing/2014/main" id="{E91A1CBC-C60C-8840-8A8A-0CBE06E6B71B}"/>
              </a:ext>
            </a:extLst>
          </p:cNvPr>
          <p:cNvPicPr>
            <a:picLocks noChangeAspect="1"/>
          </p:cNvPicPr>
          <p:nvPr/>
        </p:nvPicPr>
        <p:blipFill>
          <a:blip r:embed="rId3"/>
          <a:stretch>
            <a:fillRect/>
          </a:stretch>
        </p:blipFill>
        <p:spPr>
          <a:xfrm>
            <a:off x="8849564" y="-79282"/>
            <a:ext cx="3342435" cy="3342435"/>
          </a:xfrm>
          <a:prstGeom prst="rect">
            <a:avLst/>
          </a:prstGeom>
        </p:spPr>
      </p:pic>
      <p:sp>
        <p:nvSpPr>
          <p:cNvPr id="2" name="Title 1">
            <a:extLst>
              <a:ext uri="{FF2B5EF4-FFF2-40B4-BE49-F238E27FC236}">
                <a16:creationId xmlns:a16="http://schemas.microsoft.com/office/drawing/2014/main" id="{150366C7-89CB-2144-B47D-5B68278BAF87}"/>
              </a:ext>
            </a:extLst>
          </p:cNvPr>
          <p:cNvSpPr>
            <a:spLocks noGrp="1"/>
          </p:cNvSpPr>
          <p:nvPr>
            <p:ph type="title"/>
          </p:nvPr>
        </p:nvSpPr>
        <p:spPr/>
        <p:txBody>
          <a:bodyPr/>
          <a:lstStyle/>
          <a:p>
            <a:r>
              <a:rPr lang="en-US" dirty="0"/>
              <a:t>Action Items</a:t>
            </a:r>
          </a:p>
        </p:txBody>
      </p:sp>
      <p:sp>
        <p:nvSpPr>
          <p:cNvPr id="3" name="Content Placeholder 2">
            <a:extLst>
              <a:ext uri="{FF2B5EF4-FFF2-40B4-BE49-F238E27FC236}">
                <a16:creationId xmlns:a16="http://schemas.microsoft.com/office/drawing/2014/main" id="{6F9B5FDA-8980-154A-967D-CE6A934DB73C}"/>
              </a:ext>
            </a:extLst>
          </p:cNvPr>
          <p:cNvSpPr>
            <a:spLocks noGrp="1"/>
          </p:cNvSpPr>
          <p:nvPr>
            <p:ph idx="1"/>
          </p:nvPr>
        </p:nvSpPr>
        <p:spPr>
          <a:xfrm>
            <a:off x="838200" y="1825626"/>
            <a:ext cx="10515600" cy="2226422"/>
          </a:xfrm>
        </p:spPr>
        <p:txBody>
          <a:bodyPr/>
          <a:lstStyle/>
          <a:p>
            <a:r>
              <a:rPr lang="en-US" dirty="0"/>
              <a:t>Go to website: </a:t>
            </a:r>
            <a:br>
              <a:rPr lang="en-US" dirty="0"/>
            </a:br>
            <a:r>
              <a:rPr lang="en-US" dirty="0">
                <a:hlinkClick r:id="rId4"/>
              </a:rPr>
              <a:t>https://ucbrise.github.io/cs294-ai-sys-fa19/</a:t>
            </a:r>
            <a:r>
              <a:rPr lang="en-US" dirty="0"/>
              <a:t> </a:t>
            </a:r>
          </a:p>
          <a:p>
            <a:r>
              <a:rPr lang="en-US" dirty="0"/>
              <a:t>Make sure you are on the course Piazza</a:t>
            </a:r>
          </a:p>
          <a:p>
            <a:pPr lvl="1"/>
            <a:r>
              <a:rPr lang="en-US" dirty="0"/>
              <a:t>Needed for announcements</a:t>
            </a:r>
          </a:p>
        </p:txBody>
      </p:sp>
      <p:sp>
        <p:nvSpPr>
          <p:cNvPr id="8" name="Rectangle 7">
            <a:extLst>
              <a:ext uri="{FF2B5EF4-FFF2-40B4-BE49-F238E27FC236}">
                <a16:creationId xmlns:a16="http://schemas.microsoft.com/office/drawing/2014/main" id="{9205ED44-ADB1-8141-9CB0-E84AE435401E}"/>
              </a:ext>
            </a:extLst>
          </p:cNvPr>
          <p:cNvSpPr/>
          <p:nvPr/>
        </p:nvSpPr>
        <p:spPr>
          <a:xfrm>
            <a:off x="4881096" y="5496743"/>
            <a:ext cx="5639685" cy="400110"/>
          </a:xfrm>
          <a:prstGeom prst="rect">
            <a:avLst/>
          </a:prstGeom>
        </p:spPr>
        <p:txBody>
          <a:bodyPr wrap="none">
            <a:spAutoFit/>
          </a:bodyPr>
          <a:lstStyle/>
          <a:p>
            <a:r>
              <a:rPr lang="en-US" sz="2000" b="1" dirty="0">
                <a:solidFill>
                  <a:srgbClr val="000000"/>
                </a:solidFill>
                <a:latin typeface="Verdana" panose="020B0604030504040204" pitchFamily="34" charset="0"/>
                <a:hlinkClick r:id="rId5"/>
              </a:rPr>
              <a:t>https://tinyurl.com/aisysfa19signup</a:t>
            </a:r>
            <a:r>
              <a:rPr lang="en-US" sz="2000" b="1" dirty="0">
                <a:solidFill>
                  <a:srgbClr val="000000"/>
                </a:solidFill>
                <a:latin typeface="Verdana" panose="020B0604030504040204" pitchFamily="34" charset="0"/>
              </a:rPr>
              <a:t> </a:t>
            </a:r>
            <a:endParaRPr lang="en-US" sz="2000" dirty="0"/>
          </a:p>
        </p:txBody>
      </p:sp>
      <p:sp>
        <p:nvSpPr>
          <p:cNvPr id="9" name="Rectangle 8">
            <a:extLst>
              <a:ext uri="{FF2B5EF4-FFF2-40B4-BE49-F238E27FC236}">
                <a16:creationId xmlns:a16="http://schemas.microsoft.com/office/drawing/2014/main" id="{7FA36500-5548-824B-90CB-003AF6F48BAD}"/>
              </a:ext>
            </a:extLst>
          </p:cNvPr>
          <p:cNvSpPr/>
          <p:nvPr/>
        </p:nvSpPr>
        <p:spPr>
          <a:xfrm>
            <a:off x="4782131" y="4191845"/>
            <a:ext cx="6096000" cy="867930"/>
          </a:xfrm>
          <a:prstGeom prst="rect">
            <a:avLst/>
          </a:prstGeom>
        </p:spPr>
        <p:txBody>
          <a:bodyPr>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Signup for </a:t>
            </a:r>
            <a:r>
              <a:rPr lang="en-US" sz="2800" b="1" dirty="0">
                <a:solidFill>
                  <a:srgbClr val="000000"/>
                </a:solidFill>
                <a:ea typeface="Helvetica Neue Light" charset="0"/>
              </a:rPr>
              <a:t>3 discussion </a:t>
            </a:r>
            <a:r>
              <a:rPr lang="en-US" sz="2800" dirty="0">
                <a:solidFill>
                  <a:srgbClr val="000000"/>
                </a:solidFill>
                <a:ea typeface="Helvetica Neue Light" charset="0"/>
              </a:rPr>
              <a:t>slots as </a:t>
            </a:r>
            <a:br>
              <a:rPr lang="en-US" sz="2800" dirty="0">
                <a:solidFill>
                  <a:srgbClr val="000000"/>
                </a:solidFill>
                <a:ea typeface="Helvetica Neue Light" charset="0"/>
              </a:rPr>
            </a:br>
            <a:r>
              <a:rPr lang="en-US" sz="2800" b="1" dirty="0">
                <a:solidFill>
                  <a:srgbClr val="000000"/>
                </a:solidFill>
                <a:ea typeface="Helvetica Neue Light" charset="0"/>
              </a:rPr>
              <a:t>different roles here</a:t>
            </a:r>
            <a:r>
              <a:rPr lang="en-US" sz="2800" dirty="0">
                <a:solidFill>
                  <a:srgbClr val="000000"/>
                </a:solidFill>
                <a:ea typeface="Helvetica Neue Light" charset="0"/>
              </a:rPr>
              <a:t>:</a:t>
            </a:r>
          </a:p>
        </p:txBody>
      </p:sp>
    </p:spTree>
    <p:extLst>
      <p:ext uri="{BB962C8B-B14F-4D97-AF65-F5344CB8AC3E}">
        <p14:creationId xmlns:p14="http://schemas.microsoft.com/office/powerpoint/2010/main" val="79368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6915586" y="418647"/>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6916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models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269483"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420064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Tree>
    <p:extLst>
      <p:ext uri="{BB962C8B-B14F-4D97-AF65-F5344CB8AC3E}">
        <p14:creationId xmlns:p14="http://schemas.microsoft.com/office/powerpoint/2010/main" val="86685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Effect transition="in" filter="fade">
                                      <p:cBhvr>
                                        <p:cTn id="7" dur="500"/>
                                        <p:tgtEl>
                                          <p:spTgt spid="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a:xfrm>
            <a:off x="5355770" y="320675"/>
            <a:ext cx="5998029" cy="1325563"/>
          </a:xfrm>
        </p:spPr>
        <p:txBody>
          <a:bodyPr/>
          <a:lstStyle/>
          <a:p>
            <a:r>
              <a:rPr lang="en-US" dirty="0"/>
              <a:t>Back in 2008</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498457" y="320675"/>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121425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methods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12564775"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863361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
        <p:nvSpPr>
          <p:cNvPr id="17" name="Content Placeholder 4">
            <a:extLst>
              <a:ext uri="{FF2B5EF4-FFF2-40B4-BE49-F238E27FC236}">
                <a16:creationId xmlns:a16="http://schemas.microsoft.com/office/drawing/2014/main" id="{4030DD90-E0F4-7A43-ABAD-6A9E5BC0A85A}"/>
              </a:ext>
            </a:extLst>
          </p:cNvPr>
          <p:cNvSpPr txBox="1">
            <a:spLocks/>
          </p:cNvSpPr>
          <p:nvPr/>
        </p:nvSpPr>
        <p:spPr>
          <a:xfrm>
            <a:off x="5557943" y="1543339"/>
            <a:ext cx="6223907" cy="3124200"/>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indent="0">
              <a:buFont typeface="Wingdings" charset="2"/>
              <a:buNone/>
            </a:pPr>
            <a:r>
              <a:rPr lang="en-US" sz="3200" dirty="0"/>
              <a:t>I started studying </a:t>
            </a:r>
            <a:r>
              <a:rPr lang="en-US" sz="3200" dirty="0">
                <a:solidFill>
                  <a:schemeClr val="accent2"/>
                </a:solidFill>
              </a:rPr>
              <a:t>parallel inference algorithms </a:t>
            </a:r>
            <a:r>
              <a:rPr lang="en-US" sz="3200" dirty="0"/>
              <a:t>and </a:t>
            </a:r>
            <a:r>
              <a:rPr lang="en-US" sz="3200" dirty="0">
                <a:solidFill>
                  <a:schemeClr val="accent5"/>
                </a:solidFill>
              </a:rPr>
              <a:t>systems</a:t>
            </a:r>
          </a:p>
        </p:txBody>
      </p:sp>
      <p:sp>
        <p:nvSpPr>
          <p:cNvPr id="18" name="Rectangle 17">
            <a:extLst>
              <a:ext uri="{FF2B5EF4-FFF2-40B4-BE49-F238E27FC236}">
                <a16:creationId xmlns:a16="http://schemas.microsoft.com/office/drawing/2014/main" id="{6ED0B0CF-AD2A-524C-9B3C-772DD3EB12F8}"/>
              </a:ext>
            </a:extLst>
          </p:cNvPr>
          <p:cNvSpPr/>
          <p:nvPr/>
        </p:nvSpPr>
        <p:spPr>
          <a:xfrm>
            <a:off x="322841" y="5595762"/>
            <a:ext cx="11430531" cy="1077218"/>
          </a:xfrm>
          <a:prstGeom prst="rect">
            <a:avLst/>
          </a:prstGeom>
        </p:spPr>
        <p:txBody>
          <a:bodyPr wrap="square">
            <a:spAutoFit/>
          </a:bodyPr>
          <a:lstStyle/>
          <a:p>
            <a:pPr algn="ctr" eaLnBrk="0" fontAlgn="base" hangingPunct="0">
              <a:spcBef>
                <a:spcPts val="2000"/>
              </a:spcBef>
              <a:spcAft>
                <a:spcPct val="0"/>
              </a:spcAft>
            </a:pPr>
            <a:r>
              <a:rPr lang="en-US" sz="3200" dirty="0">
                <a:solidFill>
                  <a:prstClr val="black"/>
                </a:solidFill>
                <a:latin typeface="Gill Sans Light"/>
                <a:ea typeface="ＭＳ Ｐゴシック" pitchFamily="-65" charset="-128"/>
                <a:cs typeface="Gill Sans Light"/>
              </a:rPr>
              <a:t>I designed and implemented parallel learning algorithms on top of </a:t>
            </a:r>
            <a:br>
              <a:rPr lang="en-US" sz="3200" dirty="0">
                <a:solidFill>
                  <a:prstClr val="black"/>
                </a:solidFill>
                <a:latin typeface="Gill Sans Light"/>
                <a:ea typeface="ＭＳ Ｐゴシック" pitchFamily="-65" charset="-128"/>
                <a:cs typeface="Gill Sans Light"/>
              </a:rPr>
            </a:br>
            <a:r>
              <a:rPr lang="en-US" sz="3200" dirty="0">
                <a:solidFill>
                  <a:prstClr val="black"/>
                </a:solidFill>
                <a:latin typeface="Gill Sans Light"/>
                <a:ea typeface="ＭＳ Ｐゴシック" pitchFamily="-65" charset="-128"/>
                <a:cs typeface="Gill Sans Light"/>
              </a:rPr>
              <a:t>low-level primitives …</a:t>
            </a:r>
          </a:p>
        </p:txBody>
      </p:sp>
      <p:sp>
        <p:nvSpPr>
          <p:cNvPr id="19" name="Slide Number Placeholder 93">
            <a:extLst>
              <a:ext uri="{FF2B5EF4-FFF2-40B4-BE49-F238E27FC236}">
                <a16:creationId xmlns:a16="http://schemas.microsoft.com/office/drawing/2014/main" id="{9EEDC322-DF1E-D443-ADCD-4652A189EDFF}"/>
              </a:ext>
            </a:extLst>
          </p:cNvPr>
          <p:cNvSpPr>
            <a:spLocks noGrp="1"/>
          </p:cNvSpPr>
          <p:nvPr>
            <p:ph type="sldNum" sz="quarter" idx="12"/>
          </p:nvPr>
        </p:nvSpPr>
        <p:spPr>
          <a:xfrm>
            <a:off x="10744198" y="6508750"/>
            <a:ext cx="2133600" cy="365125"/>
          </a:xfrm>
        </p:spPr>
        <p:txBody>
          <a:bodyPr/>
          <a:lstStyle/>
          <a:p>
            <a:fld id="{8E078A9D-47DB-49FD-9415-23D209E6C172}" type="slidenum">
              <a:rPr lang="en-US" smtClean="0"/>
              <a:pPr/>
              <a:t>7</a:t>
            </a:fld>
            <a:endParaRPr lang="en-US"/>
          </a:p>
        </p:txBody>
      </p:sp>
      <p:grpSp>
        <p:nvGrpSpPr>
          <p:cNvPr id="20" name="Group 19">
            <a:extLst>
              <a:ext uri="{FF2B5EF4-FFF2-40B4-BE49-F238E27FC236}">
                <a16:creationId xmlns:a16="http://schemas.microsoft.com/office/drawing/2014/main" id="{1AD30E2F-A233-DA49-BE8F-C55C2BE8F96D}"/>
              </a:ext>
            </a:extLst>
          </p:cNvPr>
          <p:cNvGrpSpPr/>
          <p:nvPr/>
        </p:nvGrpSpPr>
        <p:grpSpPr>
          <a:xfrm>
            <a:off x="5830040" y="3429000"/>
            <a:ext cx="5523759" cy="1647737"/>
            <a:chOff x="1639041" y="3276600"/>
            <a:chExt cx="5523759" cy="1647737"/>
          </a:xfrm>
        </p:grpSpPr>
        <p:grpSp>
          <p:nvGrpSpPr>
            <p:cNvPr id="21" name="Group 20">
              <a:extLst>
                <a:ext uri="{FF2B5EF4-FFF2-40B4-BE49-F238E27FC236}">
                  <a16:creationId xmlns:a16="http://schemas.microsoft.com/office/drawing/2014/main" id="{59C39FE9-D6B2-B040-9681-7D4C91184987}"/>
                </a:ext>
              </a:extLst>
            </p:cNvPr>
            <p:cNvGrpSpPr/>
            <p:nvPr/>
          </p:nvGrpSpPr>
          <p:grpSpPr>
            <a:xfrm>
              <a:off x="1639041" y="3276600"/>
              <a:ext cx="2399559" cy="1647737"/>
              <a:chOff x="4953000" y="3559884"/>
              <a:chExt cx="3886200" cy="2668588"/>
            </a:xfrm>
          </p:grpSpPr>
          <p:sp>
            <p:nvSpPr>
              <p:cNvPr id="52" name="Oval 51">
                <a:extLst>
                  <a:ext uri="{FF2B5EF4-FFF2-40B4-BE49-F238E27FC236}">
                    <a16:creationId xmlns:a16="http://schemas.microsoft.com/office/drawing/2014/main" id="{3CBB5DAA-F39B-0D4B-9EA8-A826083E99CF}"/>
                  </a:ext>
                </a:extLst>
              </p:cNvPr>
              <p:cNvSpPr/>
              <p:nvPr/>
            </p:nvSpPr>
            <p:spPr bwMode="auto">
              <a:xfrm>
                <a:off x="49530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3" name="Straight Connector 52">
                <a:extLst>
                  <a:ext uri="{FF2B5EF4-FFF2-40B4-BE49-F238E27FC236}">
                    <a16:creationId xmlns:a16="http://schemas.microsoft.com/office/drawing/2014/main" id="{57D9FCEA-6560-534B-A9F7-BB2BA1076B0D}"/>
                  </a:ext>
                </a:extLst>
              </p:cNvPr>
              <p:cNvCxnSpPr>
                <a:stCxn id="52" idx="6"/>
              </p:cNvCxnSpPr>
              <p:nvPr/>
            </p:nvCxnSpPr>
            <p:spPr bwMode="auto">
              <a:xfrm>
                <a:off x="53340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4" name="Oval 53">
                <a:extLst>
                  <a:ext uri="{FF2B5EF4-FFF2-40B4-BE49-F238E27FC236}">
                    <a16:creationId xmlns:a16="http://schemas.microsoft.com/office/drawing/2014/main" id="{4C374B4B-1A77-7345-B67A-DBE60ED53138}"/>
                  </a:ext>
                </a:extLst>
              </p:cNvPr>
              <p:cNvSpPr/>
              <p:nvPr/>
            </p:nvSpPr>
            <p:spPr bwMode="auto">
              <a:xfrm>
                <a:off x="49530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5" name="Straight Connector 54">
                <a:extLst>
                  <a:ext uri="{FF2B5EF4-FFF2-40B4-BE49-F238E27FC236}">
                    <a16:creationId xmlns:a16="http://schemas.microsoft.com/office/drawing/2014/main" id="{6F0D21EC-94F2-A040-B2C0-A493AFE042C3}"/>
                  </a:ext>
                </a:extLst>
              </p:cNvPr>
              <p:cNvCxnSpPr/>
              <p:nvPr/>
            </p:nvCxnSpPr>
            <p:spPr bwMode="auto">
              <a:xfrm rot="10800000">
                <a:off x="53340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29F8152-8ECE-8140-8BB2-57623D195CF0}"/>
                  </a:ext>
                </a:extLst>
              </p:cNvPr>
              <p:cNvCxnSpPr>
                <a:stCxn id="52" idx="4"/>
              </p:cNvCxnSpPr>
              <p:nvPr/>
            </p:nvCxnSpPr>
            <p:spPr bwMode="auto">
              <a:xfrm rot="5400000">
                <a:off x="47625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7" name="Oval 56">
                <a:extLst>
                  <a:ext uri="{FF2B5EF4-FFF2-40B4-BE49-F238E27FC236}">
                    <a16:creationId xmlns:a16="http://schemas.microsoft.com/office/drawing/2014/main" id="{5511DF0A-639F-8D4A-9198-FBCC5597427D}"/>
                  </a:ext>
                </a:extLst>
              </p:cNvPr>
              <p:cNvSpPr/>
              <p:nvPr/>
            </p:nvSpPr>
            <p:spPr bwMode="auto">
              <a:xfrm>
                <a:off x="49530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8" name="Straight Connector 57">
                <a:extLst>
                  <a:ext uri="{FF2B5EF4-FFF2-40B4-BE49-F238E27FC236}">
                    <a16:creationId xmlns:a16="http://schemas.microsoft.com/office/drawing/2014/main" id="{4B70D938-DC18-6B4A-9CD3-F1236823009C}"/>
                  </a:ext>
                </a:extLst>
              </p:cNvPr>
              <p:cNvCxnSpPr>
                <a:stCxn id="57" idx="6"/>
              </p:cNvCxnSpPr>
              <p:nvPr/>
            </p:nvCxnSpPr>
            <p:spPr bwMode="auto">
              <a:xfrm>
                <a:off x="53340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6B3D054C-A941-2043-9486-5FEBDD13E17D}"/>
                  </a:ext>
                </a:extLst>
              </p:cNvPr>
              <p:cNvCxnSpPr>
                <a:endCxn id="57" idx="0"/>
              </p:cNvCxnSpPr>
              <p:nvPr/>
            </p:nvCxnSpPr>
            <p:spPr bwMode="auto">
              <a:xfrm rot="5400000">
                <a:off x="4762500" y="5466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0" name="Oval 59">
                <a:extLst>
                  <a:ext uri="{FF2B5EF4-FFF2-40B4-BE49-F238E27FC236}">
                    <a16:creationId xmlns:a16="http://schemas.microsoft.com/office/drawing/2014/main" id="{3CA3A2F9-CA68-3B4E-B53F-C801AA677915}"/>
                  </a:ext>
                </a:extLst>
              </p:cNvPr>
              <p:cNvSpPr/>
              <p:nvPr/>
            </p:nvSpPr>
            <p:spPr bwMode="auto">
              <a:xfrm>
                <a:off x="73152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1" name="Oval 60">
                <a:extLst>
                  <a:ext uri="{FF2B5EF4-FFF2-40B4-BE49-F238E27FC236}">
                    <a16:creationId xmlns:a16="http://schemas.microsoft.com/office/drawing/2014/main" id="{A47AA64E-7425-3043-B524-B9B42B8E2A70}"/>
                  </a:ext>
                </a:extLst>
              </p:cNvPr>
              <p:cNvSpPr/>
              <p:nvPr/>
            </p:nvSpPr>
            <p:spPr bwMode="auto">
              <a:xfrm>
                <a:off x="84582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2" name="Oval 61">
                <a:extLst>
                  <a:ext uri="{FF2B5EF4-FFF2-40B4-BE49-F238E27FC236}">
                    <a16:creationId xmlns:a16="http://schemas.microsoft.com/office/drawing/2014/main" id="{54B5A130-CAEC-384E-86B8-8EE818346B8C}"/>
                  </a:ext>
                </a:extLst>
              </p:cNvPr>
              <p:cNvSpPr/>
              <p:nvPr/>
            </p:nvSpPr>
            <p:spPr bwMode="auto">
              <a:xfrm>
                <a:off x="60960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3" name="Straight Connector 62">
                <a:extLst>
                  <a:ext uri="{FF2B5EF4-FFF2-40B4-BE49-F238E27FC236}">
                    <a16:creationId xmlns:a16="http://schemas.microsoft.com/office/drawing/2014/main" id="{0B0DDD1A-E194-AD46-9836-0BD019A02785}"/>
                  </a:ext>
                </a:extLst>
              </p:cNvPr>
              <p:cNvCxnSpPr>
                <a:endCxn id="60" idx="2"/>
              </p:cNvCxnSpPr>
              <p:nvPr/>
            </p:nvCxnSpPr>
            <p:spPr bwMode="auto">
              <a:xfrm>
                <a:off x="6477000" y="3751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D6E60CC-0600-2041-8153-B102B1296A82}"/>
                  </a:ext>
                </a:extLst>
              </p:cNvPr>
              <p:cNvCxnSpPr>
                <a:stCxn id="60" idx="6"/>
              </p:cNvCxnSpPr>
              <p:nvPr/>
            </p:nvCxnSpPr>
            <p:spPr bwMode="auto">
              <a:xfrm>
                <a:off x="76962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5" name="Oval 64">
                <a:extLst>
                  <a:ext uri="{FF2B5EF4-FFF2-40B4-BE49-F238E27FC236}">
                    <a16:creationId xmlns:a16="http://schemas.microsoft.com/office/drawing/2014/main" id="{B388DA59-3C0C-A346-92F3-685E1B37D133}"/>
                  </a:ext>
                </a:extLst>
              </p:cNvPr>
              <p:cNvSpPr/>
              <p:nvPr/>
            </p:nvSpPr>
            <p:spPr bwMode="auto">
              <a:xfrm>
                <a:off x="84582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6" name="Oval 65">
                <a:extLst>
                  <a:ext uri="{FF2B5EF4-FFF2-40B4-BE49-F238E27FC236}">
                    <a16:creationId xmlns:a16="http://schemas.microsoft.com/office/drawing/2014/main" id="{A982F90E-73E5-E74D-A46A-FFC2A0D4DC43}"/>
                  </a:ext>
                </a:extLst>
              </p:cNvPr>
              <p:cNvSpPr/>
              <p:nvPr/>
            </p:nvSpPr>
            <p:spPr bwMode="auto">
              <a:xfrm>
                <a:off x="60960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7" name="Straight Connector 66">
                <a:extLst>
                  <a:ext uri="{FF2B5EF4-FFF2-40B4-BE49-F238E27FC236}">
                    <a16:creationId xmlns:a16="http://schemas.microsoft.com/office/drawing/2014/main" id="{A3EF2C78-3F72-B648-B88D-41655C83D66F}"/>
                  </a:ext>
                </a:extLst>
              </p:cNvPr>
              <p:cNvCxnSpPr>
                <a:stCxn id="66" idx="6"/>
              </p:cNvCxnSpPr>
              <p:nvPr/>
            </p:nvCxnSpPr>
            <p:spPr bwMode="auto">
              <a:xfrm>
                <a:off x="6477000" y="4894972"/>
                <a:ext cx="838200" cy="0"/>
              </a:xfrm>
              <a:prstGeom prst="line">
                <a:avLst/>
              </a:prstGeom>
              <a:noFill/>
              <a:ln w="38100" cap="flat" cmpd="sng" algn="ctr">
                <a:solidFill>
                  <a:schemeClr val="hlink"/>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B7DE0FA3-015E-7E4A-B7BF-E80F2ACAA7D6}"/>
                  </a:ext>
                </a:extLst>
              </p:cNvPr>
              <p:cNvSpPr/>
              <p:nvPr/>
            </p:nvSpPr>
            <p:spPr bwMode="auto">
              <a:xfrm>
                <a:off x="73152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9" name="Straight Connector 68">
                <a:extLst>
                  <a:ext uri="{FF2B5EF4-FFF2-40B4-BE49-F238E27FC236}">
                    <a16:creationId xmlns:a16="http://schemas.microsoft.com/office/drawing/2014/main" id="{2B2F0A1E-A777-FC49-BE04-D1BE48B4E44C}"/>
                  </a:ext>
                </a:extLst>
              </p:cNvPr>
              <p:cNvCxnSpPr/>
              <p:nvPr/>
            </p:nvCxnSpPr>
            <p:spPr bwMode="auto">
              <a:xfrm>
                <a:off x="76962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20F6EE75-4121-0E4E-AABD-D7F3414E119F}"/>
                  </a:ext>
                </a:extLst>
              </p:cNvPr>
              <p:cNvCxnSpPr>
                <a:endCxn id="66" idx="0"/>
              </p:cNvCxnSpPr>
              <p:nvPr/>
            </p:nvCxnSpPr>
            <p:spPr bwMode="auto">
              <a:xfrm rot="5400000">
                <a:off x="59055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F4FF9211-C5E7-B64D-BA9F-FF0795968AD1}"/>
                  </a:ext>
                </a:extLst>
              </p:cNvPr>
              <p:cNvCxnSpPr>
                <a:stCxn id="60" idx="4"/>
              </p:cNvCxnSpPr>
              <p:nvPr/>
            </p:nvCxnSpPr>
            <p:spPr bwMode="auto">
              <a:xfrm rot="5400000">
                <a:off x="71247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A9B7EE51-284F-2447-B2AF-95F0690DC5C9}"/>
                  </a:ext>
                </a:extLst>
              </p:cNvPr>
              <p:cNvCxnSpPr/>
              <p:nvPr/>
            </p:nvCxnSpPr>
            <p:spPr bwMode="auto">
              <a:xfrm rot="5400000">
                <a:off x="82677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73" name="Oval 72">
                <a:extLst>
                  <a:ext uri="{FF2B5EF4-FFF2-40B4-BE49-F238E27FC236}">
                    <a16:creationId xmlns:a16="http://schemas.microsoft.com/office/drawing/2014/main" id="{53DF6E16-0AB5-8F4F-8B3D-35D23726DC58}"/>
                  </a:ext>
                </a:extLst>
              </p:cNvPr>
              <p:cNvSpPr/>
              <p:nvPr/>
            </p:nvSpPr>
            <p:spPr bwMode="auto">
              <a:xfrm>
                <a:off x="73152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4" name="Oval 73">
                <a:extLst>
                  <a:ext uri="{FF2B5EF4-FFF2-40B4-BE49-F238E27FC236}">
                    <a16:creationId xmlns:a16="http://schemas.microsoft.com/office/drawing/2014/main" id="{89B1EAF2-D0E6-3548-86D2-651CE690D625}"/>
                  </a:ext>
                </a:extLst>
              </p:cNvPr>
              <p:cNvSpPr/>
              <p:nvPr/>
            </p:nvSpPr>
            <p:spPr bwMode="auto">
              <a:xfrm>
                <a:off x="84582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5" name="Oval 74">
                <a:extLst>
                  <a:ext uri="{FF2B5EF4-FFF2-40B4-BE49-F238E27FC236}">
                    <a16:creationId xmlns:a16="http://schemas.microsoft.com/office/drawing/2014/main" id="{1835F477-9B59-A843-9737-E63EEB87ECBE}"/>
                  </a:ext>
                </a:extLst>
              </p:cNvPr>
              <p:cNvSpPr/>
              <p:nvPr/>
            </p:nvSpPr>
            <p:spPr bwMode="auto">
              <a:xfrm>
                <a:off x="60960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76" name="Straight Connector 75">
                <a:extLst>
                  <a:ext uri="{FF2B5EF4-FFF2-40B4-BE49-F238E27FC236}">
                    <a16:creationId xmlns:a16="http://schemas.microsoft.com/office/drawing/2014/main" id="{DC4CE2C0-2A92-A34B-9B13-D97485E7E7FE}"/>
                  </a:ext>
                </a:extLst>
              </p:cNvPr>
              <p:cNvCxnSpPr>
                <a:endCxn id="73" idx="2"/>
              </p:cNvCxnSpPr>
              <p:nvPr/>
            </p:nvCxnSpPr>
            <p:spPr bwMode="auto">
              <a:xfrm>
                <a:off x="6477000" y="6037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2C49D6C5-47F8-384F-BA80-BDD75A4989B0}"/>
                  </a:ext>
                </a:extLst>
              </p:cNvPr>
              <p:cNvCxnSpPr>
                <a:stCxn id="73" idx="6"/>
              </p:cNvCxnSpPr>
              <p:nvPr/>
            </p:nvCxnSpPr>
            <p:spPr bwMode="auto">
              <a:xfrm>
                <a:off x="76962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850BDC20-29ED-2C4C-9BE4-F82908AA0E29}"/>
                  </a:ext>
                </a:extLst>
              </p:cNvPr>
              <p:cNvCxnSpPr>
                <a:stCxn id="66" idx="4"/>
              </p:cNvCxnSpPr>
              <p:nvPr/>
            </p:nvCxnSpPr>
            <p:spPr bwMode="auto">
              <a:xfrm rot="5400000">
                <a:off x="59055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25ECEC7-AD5B-2346-A776-BD610D9245C3}"/>
                  </a:ext>
                </a:extLst>
              </p:cNvPr>
              <p:cNvCxnSpPr>
                <a:endCxn id="73" idx="0"/>
              </p:cNvCxnSpPr>
              <p:nvPr/>
            </p:nvCxnSpPr>
            <p:spPr bwMode="auto">
              <a:xfrm rot="5400000">
                <a:off x="71247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2D858C57-7851-1745-8BF2-9C4345C57A73}"/>
                  </a:ext>
                </a:extLst>
              </p:cNvPr>
              <p:cNvCxnSpPr/>
              <p:nvPr/>
            </p:nvCxnSpPr>
            <p:spPr bwMode="auto">
              <a:xfrm rot="5400000">
                <a:off x="8267700" y="5466472"/>
                <a:ext cx="762000" cy="0"/>
              </a:xfrm>
              <a:prstGeom prst="line">
                <a:avLst/>
              </a:prstGeom>
              <a:noFill/>
              <a:ln w="38100" cap="flat" cmpd="sng" algn="ctr">
                <a:solidFill>
                  <a:schemeClr val="hlink"/>
                </a:solidFill>
                <a:prstDash val="solid"/>
                <a:round/>
                <a:headEnd type="none" w="med" len="med"/>
                <a:tailEnd type="none" w="med" len="med"/>
              </a:ln>
              <a:effectLst/>
            </p:spPr>
          </p:cxnSp>
          <p:grpSp>
            <p:nvGrpSpPr>
              <p:cNvPr id="81" name="Group 80">
                <a:extLst>
                  <a:ext uri="{FF2B5EF4-FFF2-40B4-BE49-F238E27FC236}">
                    <a16:creationId xmlns:a16="http://schemas.microsoft.com/office/drawing/2014/main" id="{3B32FC00-0CC4-2D4E-A4BB-9C7D0716EA59}"/>
                  </a:ext>
                </a:extLst>
              </p:cNvPr>
              <p:cNvGrpSpPr/>
              <p:nvPr/>
            </p:nvGrpSpPr>
            <p:grpSpPr>
              <a:xfrm>
                <a:off x="6096000" y="3559884"/>
                <a:ext cx="2743200" cy="2668588"/>
                <a:chOff x="6096000" y="3559884"/>
                <a:chExt cx="2743200" cy="2668588"/>
              </a:xfrm>
            </p:grpSpPr>
            <p:cxnSp>
              <p:nvCxnSpPr>
                <p:cNvPr id="83" name="Straight Arrow Connector 82">
                  <a:extLst>
                    <a:ext uri="{FF2B5EF4-FFF2-40B4-BE49-F238E27FC236}">
                      <a16:creationId xmlns:a16="http://schemas.microsoft.com/office/drawing/2014/main" id="{96320388-78DF-EF40-A8F6-10C4AC93ABAE}"/>
                    </a:ext>
                  </a:extLst>
                </p:cNvPr>
                <p:cNvCxnSpPr/>
                <p:nvPr/>
              </p:nvCxnSpPr>
              <p:spPr bwMode="auto">
                <a:xfrm>
                  <a:off x="6629400" y="3940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4" name="Straight Arrow Connector 83">
                  <a:extLst>
                    <a:ext uri="{FF2B5EF4-FFF2-40B4-BE49-F238E27FC236}">
                      <a16:creationId xmlns:a16="http://schemas.microsoft.com/office/drawing/2014/main" id="{07E6C009-FF35-3747-81DF-51F8B6C32756}"/>
                    </a:ext>
                  </a:extLst>
                </p:cNvPr>
                <p:cNvCxnSpPr/>
                <p:nvPr/>
              </p:nvCxnSpPr>
              <p:spPr bwMode="auto">
                <a:xfrm>
                  <a:off x="7696200" y="35598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5" name="Straight Arrow Connector 84">
                  <a:extLst>
                    <a:ext uri="{FF2B5EF4-FFF2-40B4-BE49-F238E27FC236}">
                      <a16:creationId xmlns:a16="http://schemas.microsoft.com/office/drawing/2014/main" id="{C7CD8BF5-17DA-A041-AC67-44864C7B3F0F}"/>
                    </a:ext>
                  </a:extLst>
                </p:cNvPr>
                <p:cNvCxnSpPr/>
                <p:nvPr/>
              </p:nvCxnSpPr>
              <p:spPr bwMode="auto">
                <a:xfrm>
                  <a:off x="6629400" y="5083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6" name="Straight Arrow Connector 85">
                  <a:extLst>
                    <a:ext uri="{FF2B5EF4-FFF2-40B4-BE49-F238E27FC236}">
                      <a16:creationId xmlns:a16="http://schemas.microsoft.com/office/drawing/2014/main" id="{92561D43-D72A-6E40-8F4F-E7BBBA29B6CB}"/>
                    </a:ext>
                  </a:extLst>
                </p:cNvPr>
                <p:cNvCxnSpPr/>
                <p:nvPr/>
              </p:nvCxnSpPr>
              <p:spPr bwMode="auto">
                <a:xfrm>
                  <a:off x="6629400" y="6226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7" name="Straight Arrow Connector 86">
                  <a:extLst>
                    <a:ext uri="{FF2B5EF4-FFF2-40B4-BE49-F238E27FC236}">
                      <a16:creationId xmlns:a16="http://schemas.microsoft.com/office/drawing/2014/main" id="{AA32457D-CA02-AF4D-9D48-0D7EE546884F}"/>
                    </a:ext>
                  </a:extLst>
                </p:cNvPr>
                <p:cNvCxnSpPr/>
                <p:nvPr/>
              </p:nvCxnSpPr>
              <p:spPr bwMode="auto">
                <a:xfrm>
                  <a:off x="7848600" y="46266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8" name="Straight Arrow Connector 87">
                  <a:extLst>
                    <a:ext uri="{FF2B5EF4-FFF2-40B4-BE49-F238E27FC236}">
                      <a16:creationId xmlns:a16="http://schemas.microsoft.com/office/drawing/2014/main" id="{2C973A46-FC1C-4E46-A67F-07BCE01CFA3E}"/>
                    </a:ext>
                  </a:extLst>
                </p:cNvPr>
                <p:cNvCxnSpPr/>
                <p:nvPr/>
              </p:nvCxnSpPr>
              <p:spPr bwMode="auto">
                <a:xfrm rot="5400000" flipH="1" flipV="1">
                  <a:off x="7352505" y="4284578"/>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9" name="Straight Arrow Connector 88">
                  <a:extLst>
                    <a:ext uri="{FF2B5EF4-FFF2-40B4-BE49-F238E27FC236}">
                      <a16:creationId xmlns:a16="http://schemas.microsoft.com/office/drawing/2014/main" id="{CAC4DA37-7BE0-B048-88B5-E26582603837}"/>
                    </a:ext>
                  </a:extLst>
                </p:cNvPr>
                <p:cNvCxnSpPr/>
                <p:nvPr/>
              </p:nvCxnSpPr>
              <p:spPr bwMode="auto">
                <a:xfrm rot="5400000" flipH="1" flipV="1">
                  <a:off x="7352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0" name="Straight Arrow Connector 89">
                  <a:extLst>
                    <a:ext uri="{FF2B5EF4-FFF2-40B4-BE49-F238E27FC236}">
                      <a16:creationId xmlns:a16="http://schemas.microsoft.com/office/drawing/2014/main" id="{55E160D0-F908-C847-B22A-DC5F96FD95D9}"/>
                    </a:ext>
                  </a:extLst>
                </p:cNvPr>
                <p:cNvCxnSpPr/>
                <p:nvPr/>
              </p:nvCxnSpPr>
              <p:spPr bwMode="auto">
                <a:xfrm rot="5400000" flipH="1" flipV="1">
                  <a:off x="8495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1" name="Straight Arrow Connector 90">
                  <a:extLst>
                    <a:ext uri="{FF2B5EF4-FFF2-40B4-BE49-F238E27FC236}">
                      <a16:creationId xmlns:a16="http://schemas.microsoft.com/office/drawing/2014/main" id="{A12C4636-30CE-1740-84FF-C84B2A3F0DEA}"/>
                    </a:ext>
                  </a:extLst>
                </p:cNvPr>
                <p:cNvCxnSpPr/>
                <p:nvPr/>
              </p:nvCxnSpPr>
              <p:spPr bwMode="auto">
                <a:xfrm>
                  <a:off x="7696200" y="3942472"/>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2" name="Straight Arrow Connector 91">
                  <a:extLst>
                    <a:ext uri="{FF2B5EF4-FFF2-40B4-BE49-F238E27FC236}">
                      <a16:creationId xmlns:a16="http://schemas.microsoft.com/office/drawing/2014/main" id="{B5FCB42D-B2CA-EB41-8BAC-FA494F9206CC}"/>
                    </a:ext>
                  </a:extLst>
                </p:cNvPr>
                <p:cNvCxnSpPr/>
                <p:nvPr/>
              </p:nvCxnSpPr>
              <p:spPr bwMode="auto">
                <a:xfrm>
                  <a:off x="6629400" y="3561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3" name="Straight Arrow Connector 92">
                  <a:extLst>
                    <a:ext uri="{FF2B5EF4-FFF2-40B4-BE49-F238E27FC236}">
                      <a16:creationId xmlns:a16="http://schemas.microsoft.com/office/drawing/2014/main" id="{5DDB7BC8-B321-9D4D-8FFC-5171008F8FCA}"/>
                    </a:ext>
                  </a:extLst>
                </p:cNvPr>
                <p:cNvCxnSpPr/>
                <p:nvPr/>
              </p:nvCxnSpPr>
              <p:spPr bwMode="auto">
                <a:xfrm>
                  <a:off x="7848600" y="5160084"/>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4" name="Straight Arrow Connector 93">
                  <a:extLst>
                    <a:ext uri="{FF2B5EF4-FFF2-40B4-BE49-F238E27FC236}">
                      <a16:creationId xmlns:a16="http://schemas.microsoft.com/office/drawing/2014/main" id="{FCEE675D-5BB0-974F-8669-AB315F0902E5}"/>
                    </a:ext>
                  </a:extLst>
                </p:cNvPr>
                <p:cNvCxnSpPr/>
                <p:nvPr/>
              </p:nvCxnSpPr>
              <p:spPr bwMode="auto">
                <a:xfrm>
                  <a:off x="6629400" y="5847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5" name="Straight Arrow Connector 94">
                  <a:extLst>
                    <a:ext uri="{FF2B5EF4-FFF2-40B4-BE49-F238E27FC236}">
                      <a16:creationId xmlns:a16="http://schemas.microsoft.com/office/drawing/2014/main" id="{F6D03075-F594-8B46-AA3C-2E51DA27B6E3}"/>
                    </a:ext>
                  </a:extLst>
                </p:cNvPr>
                <p:cNvCxnSpPr/>
                <p:nvPr/>
              </p:nvCxnSpPr>
              <p:spPr bwMode="auto">
                <a:xfrm>
                  <a:off x="6629400" y="4704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6" name="Straight Arrow Connector 95">
                  <a:extLst>
                    <a:ext uri="{FF2B5EF4-FFF2-40B4-BE49-F238E27FC236}">
                      <a16:creationId xmlns:a16="http://schemas.microsoft.com/office/drawing/2014/main" id="{1B9CB458-356B-4447-A24A-351B0A70CCD3}"/>
                    </a:ext>
                  </a:extLst>
                </p:cNvPr>
                <p:cNvCxnSpPr/>
                <p:nvPr/>
              </p:nvCxnSpPr>
              <p:spPr bwMode="auto">
                <a:xfrm rot="5400000" flipH="1" flipV="1">
                  <a:off x="6973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7" name="Straight Arrow Connector 96">
                  <a:extLst>
                    <a:ext uri="{FF2B5EF4-FFF2-40B4-BE49-F238E27FC236}">
                      <a16:creationId xmlns:a16="http://schemas.microsoft.com/office/drawing/2014/main" id="{99B26DB1-E7CF-CF49-B6C7-7C053CB63FC7}"/>
                    </a:ext>
                  </a:extLst>
                </p:cNvPr>
                <p:cNvCxnSpPr/>
                <p:nvPr/>
              </p:nvCxnSpPr>
              <p:spPr bwMode="auto">
                <a:xfrm rot="5400000" flipH="1" flipV="1">
                  <a:off x="6973094" y="4284578"/>
                  <a:ext cx="685800" cy="1588"/>
                </a:xfrm>
                <a:prstGeom prst="straightConnector1">
                  <a:avLst/>
                </a:prstGeom>
                <a:noFill/>
                <a:ln w="38100" cap="flat" cmpd="sng" algn="ctr">
                  <a:solidFill>
                    <a:srgbClr val="00B050"/>
                  </a:solidFill>
                  <a:prstDash val="solid"/>
                  <a:round/>
                  <a:headEnd type="none" w="med" len="med"/>
                  <a:tailEnd type="arrow" w="med" len="med"/>
                </a:ln>
                <a:effectLst/>
              </p:spPr>
            </p:cxnSp>
            <p:cxnSp>
              <p:nvCxnSpPr>
                <p:cNvPr id="98" name="Straight Arrow Connector 97">
                  <a:extLst>
                    <a:ext uri="{FF2B5EF4-FFF2-40B4-BE49-F238E27FC236}">
                      <a16:creationId xmlns:a16="http://schemas.microsoft.com/office/drawing/2014/main" id="{523DF385-40EE-1641-B0C8-D7BA0EA51E1E}"/>
                    </a:ext>
                  </a:extLst>
                </p:cNvPr>
                <p:cNvCxnSpPr/>
                <p:nvPr/>
              </p:nvCxnSpPr>
              <p:spPr bwMode="auto">
                <a:xfrm rot="5400000" flipH="1" flipV="1">
                  <a:off x="8116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9" name="Straight Connector 98">
                  <a:extLst>
                    <a:ext uri="{FF2B5EF4-FFF2-40B4-BE49-F238E27FC236}">
                      <a16:creationId xmlns:a16="http://schemas.microsoft.com/office/drawing/2014/main" id="{E1672C95-5507-E44B-A62D-217D57133B8C}"/>
                    </a:ext>
                  </a:extLst>
                </p:cNvPr>
                <p:cNvCxnSpPr>
                  <a:endCxn id="100" idx="0"/>
                </p:cNvCxnSpPr>
                <p:nvPr/>
              </p:nvCxnSpPr>
              <p:spPr bwMode="auto">
                <a:xfrm rot="5400000">
                  <a:off x="7124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0" name="Oval 99">
                  <a:extLst>
                    <a:ext uri="{FF2B5EF4-FFF2-40B4-BE49-F238E27FC236}">
                      <a16:creationId xmlns:a16="http://schemas.microsoft.com/office/drawing/2014/main" id="{FED4D49A-A45A-4E4F-811B-58161C1EF19B}"/>
                    </a:ext>
                  </a:extLst>
                </p:cNvPr>
                <p:cNvSpPr/>
                <p:nvPr/>
              </p:nvSpPr>
              <p:spPr bwMode="auto">
                <a:xfrm>
                  <a:off x="7315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1" name="Straight Connector 100">
                  <a:extLst>
                    <a:ext uri="{FF2B5EF4-FFF2-40B4-BE49-F238E27FC236}">
                      <a16:creationId xmlns:a16="http://schemas.microsoft.com/office/drawing/2014/main" id="{69D39F9B-66E0-ED45-A8F6-9A1230EC20F6}"/>
                    </a:ext>
                  </a:extLst>
                </p:cNvPr>
                <p:cNvCxnSpPr>
                  <a:endCxn id="102" idx="6"/>
                </p:cNvCxnSpPr>
                <p:nvPr/>
              </p:nvCxnSpPr>
              <p:spPr bwMode="auto">
                <a:xfrm rot="10800000">
                  <a:off x="6477000" y="4894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2" name="Oval 101">
                  <a:extLst>
                    <a:ext uri="{FF2B5EF4-FFF2-40B4-BE49-F238E27FC236}">
                      <a16:creationId xmlns:a16="http://schemas.microsoft.com/office/drawing/2014/main" id="{1FD9E2F2-8850-8C43-8F1F-678015C3EDED}"/>
                    </a:ext>
                  </a:extLst>
                </p:cNvPr>
                <p:cNvSpPr/>
                <p:nvPr/>
              </p:nvSpPr>
              <p:spPr bwMode="auto">
                <a:xfrm>
                  <a:off x="60960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3" name="Straight Connector 102">
                  <a:extLst>
                    <a:ext uri="{FF2B5EF4-FFF2-40B4-BE49-F238E27FC236}">
                      <a16:creationId xmlns:a16="http://schemas.microsoft.com/office/drawing/2014/main" id="{E7E0A50A-0865-8A4A-8259-005C7D306079}"/>
                    </a:ext>
                  </a:extLst>
                </p:cNvPr>
                <p:cNvCxnSpPr>
                  <a:stCxn id="112" idx="6"/>
                </p:cNvCxnSpPr>
                <p:nvPr/>
              </p:nvCxnSpPr>
              <p:spPr bwMode="auto">
                <a:xfrm>
                  <a:off x="7696200" y="3751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4" name="Oval 103">
                  <a:extLst>
                    <a:ext uri="{FF2B5EF4-FFF2-40B4-BE49-F238E27FC236}">
                      <a16:creationId xmlns:a16="http://schemas.microsoft.com/office/drawing/2014/main" id="{7BA5AF3E-A6E2-2947-96CE-863B2778B5AC}"/>
                    </a:ext>
                  </a:extLst>
                </p:cNvPr>
                <p:cNvSpPr/>
                <p:nvPr/>
              </p:nvSpPr>
              <p:spPr bwMode="auto">
                <a:xfrm>
                  <a:off x="8458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5" name="Straight Connector 104">
                  <a:extLst>
                    <a:ext uri="{FF2B5EF4-FFF2-40B4-BE49-F238E27FC236}">
                      <a16:creationId xmlns:a16="http://schemas.microsoft.com/office/drawing/2014/main" id="{3B218291-1A31-F34B-971F-C75C8B1A6F4F}"/>
                    </a:ext>
                  </a:extLst>
                </p:cNvPr>
                <p:cNvCxnSpPr>
                  <a:stCxn id="112" idx="2"/>
                </p:cNvCxnSpPr>
                <p:nvPr/>
              </p:nvCxnSpPr>
              <p:spPr bwMode="auto">
                <a:xfrm rot="10800000">
                  <a:off x="6477000" y="3751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6" name="Oval 105">
                  <a:extLst>
                    <a:ext uri="{FF2B5EF4-FFF2-40B4-BE49-F238E27FC236}">
                      <a16:creationId xmlns:a16="http://schemas.microsoft.com/office/drawing/2014/main" id="{AAF13178-D826-E644-A0B3-EA3989152DA9}"/>
                    </a:ext>
                  </a:extLst>
                </p:cNvPr>
                <p:cNvSpPr/>
                <p:nvPr/>
              </p:nvSpPr>
              <p:spPr bwMode="auto">
                <a:xfrm>
                  <a:off x="60960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7" name="Straight Connector 106">
                  <a:extLst>
                    <a:ext uri="{FF2B5EF4-FFF2-40B4-BE49-F238E27FC236}">
                      <a16:creationId xmlns:a16="http://schemas.microsoft.com/office/drawing/2014/main" id="{CB619574-F99C-6840-972B-261AD8E9D9A8}"/>
                    </a:ext>
                  </a:extLst>
                </p:cNvPr>
                <p:cNvCxnSpPr>
                  <a:endCxn id="114" idx="4"/>
                </p:cNvCxnSpPr>
                <p:nvPr/>
              </p:nvCxnSpPr>
              <p:spPr bwMode="auto">
                <a:xfrm rot="5400000" flipH="1" flipV="1">
                  <a:off x="8267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8" name="Oval 107">
                  <a:extLst>
                    <a:ext uri="{FF2B5EF4-FFF2-40B4-BE49-F238E27FC236}">
                      <a16:creationId xmlns:a16="http://schemas.microsoft.com/office/drawing/2014/main" id="{4BF8E07A-F248-6B4F-B792-08364E7262C0}"/>
                    </a:ext>
                  </a:extLst>
                </p:cNvPr>
                <p:cNvSpPr/>
                <p:nvPr/>
              </p:nvSpPr>
              <p:spPr bwMode="auto">
                <a:xfrm>
                  <a:off x="8458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9" name="Straight Connector 108">
                  <a:extLst>
                    <a:ext uri="{FF2B5EF4-FFF2-40B4-BE49-F238E27FC236}">
                      <a16:creationId xmlns:a16="http://schemas.microsoft.com/office/drawing/2014/main" id="{0B76411D-E1A3-BA4B-87CF-F03CF8A7765E}"/>
                    </a:ext>
                  </a:extLst>
                </p:cNvPr>
                <p:cNvCxnSpPr>
                  <a:stCxn id="100" idx="2"/>
                </p:cNvCxnSpPr>
                <p:nvPr/>
              </p:nvCxnSpPr>
              <p:spPr bwMode="auto">
                <a:xfrm rot="10800000">
                  <a:off x="6477000" y="6037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0" name="Oval 109">
                  <a:extLst>
                    <a:ext uri="{FF2B5EF4-FFF2-40B4-BE49-F238E27FC236}">
                      <a16:creationId xmlns:a16="http://schemas.microsoft.com/office/drawing/2014/main" id="{72594730-7FC2-0643-9CCB-873701961E86}"/>
                    </a:ext>
                  </a:extLst>
                </p:cNvPr>
                <p:cNvSpPr/>
                <p:nvPr/>
              </p:nvSpPr>
              <p:spPr bwMode="auto">
                <a:xfrm>
                  <a:off x="60960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1" name="Straight Connector 110">
                  <a:extLst>
                    <a:ext uri="{FF2B5EF4-FFF2-40B4-BE49-F238E27FC236}">
                      <a16:creationId xmlns:a16="http://schemas.microsoft.com/office/drawing/2014/main" id="{B105EEBF-5422-DE46-A2FB-9E630060AD6F}"/>
                    </a:ext>
                  </a:extLst>
                </p:cNvPr>
                <p:cNvCxnSpPr>
                  <a:endCxn id="112" idx="4"/>
                </p:cNvCxnSpPr>
                <p:nvPr/>
              </p:nvCxnSpPr>
              <p:spPr bwMode="auto">
                <a:xfrm rot="5400000" flipH="1" flipV="1">
                  <a:off x="7124700" y="4323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2" name="Oval 111">
                  <a:extLst>
                    <a:ext uri="{FF2B5EF4-FFF2-40B4-BE49-F238E27FC236}">
                      <a16:creationId xmlns:a16="http://schemas.microsoft.com/office/drawing/2014/main" id="{FB2F5A7C-51B1-E345-ABDD-B526811ADC45}"/>
                    </a:ext>
                  </a:extLst>
                </p:cNvPr>
                <p:cNvSpPr/>
                <p:nvPr/>
              </p:nvSpPr>
              <p:spPr bwMode="auto">
                <a:xfrm>
                  <a:off x="7315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3" name="Straight Connector 112">
                  <a:extLst>
                    <a:ext uri="{FF2B5EF4-FFF2-40B4-BE49-F238E27FC236}">
                      <a16:creationId xmlns:a16="http://schemas.microsoft.com/office/drawing/2014/main" id="{C957D53F-40DA-AF4C-AB99-1BABE8017BF1}"/>
                    </a:ext>
                  </a:extLst>
                </p:cNvPr>
                <p:cNvCxnSpPr>
                  <a:endCxn id="114" idx="2"/>
                </p:cNvCxnSpPr>
                <p:nvPr/>
              </p:nvCxnSpPr>
              <p:spPr bwMode="auto">
                <a:xfrm>
                  <a:off x="7696200" y="4894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4" name="Oval 113">
                  <a:extLst>
                    <a:ext uri="{FF2B5EF4-FFF2-40B4-BE49-F238E27FC236}">
                      <a16:creationId xmlns:a16="http://schemas.microsoft.com/office/drawing/2014/main" id="{80C0D13F-ACBC-3B4D-81FC-CF3C1F4A6E58}"/>
                    </a:ext>
                  </a:extLst>
                </p:cNvPr>
                <p:cNvSpPr/>
                <p:nvPr/>
              </p:nvSpPr>
              <p:spPr bwMode="auto">
                <a:xfrm>
                  <a:off x="8458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sp>
            <p:nvSpPr>
              <p:cNvPr id="82" name="Oval 81">
                <a:extLst>
                  <a:ext uri="{FF2B5EF4-FFF2-40B4-BE49-F238E27FC236}">
                    <a16:creationId xmlns:a16="http://schemas.microsoft.com/office/drawing/2014/main" id="{05AC71E9-190E-8E48-919D-5608B8BD31FD}"/>
                  </a:ext>
                </a:extLst>
              </p:cNvPr>
              <p:cNvSpPr/>
              <p:nvPr/>
            </p:nvSpPr>
            <p:spPr bwMode="auto">
              <a:xfrm>
                <a:off x="7315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2" name="Group 21">
              <a:extLst>
                <a:ext uri="{FF2B5EF4-FFF2-40B4-BE49-F238E27FC236}">
                  <a16:creationId xmlns:a16="http://schemas.microsoft.com/office/drawing/2014/main" id="{5CB6D4ED-9270-DB49-A0D3-68C4223AD0C8}"/>
                </a:ext>
              </a:extLst>
            </p:cNvPr>
            <p:cNvGrpSpPr/>
            <p:nvPr/>
          </p:nvGrpSpPr>
          <p:grpSpPr>
            <a:xfrm>
              <a:off x="5562600" y="3288305"/>
              <a:ext cx="1600200" cy="1621609"/>
              <a:chOff x="462306" y="3357548"/>
              <a:chExt cx="1088402" cy="1102964"/>
            </a:xfrm>
          </p:grpSpPr>
          <p:grpSp>
            <p:nvGrpSpPr>
              <p:cNvPr id="23" name="Group 22">
                <a:extLst>
                  <a:ext uri="{FF2B5EF4-FFF2-40B4-BE49-F238E27FC236}">
                    <a16:creationId xmlns:a16="http://schemas.microsoft.com/office/drawing/2014/main" id="{C333DC45-81E6-5141-9A67-BD23C873E2A0}"/>
                  </a:ext>
                </a:extLst>
              </p:cNvPr>
              <p:cNvGrpSpPr/>
              <p:nvPr/>
            </p:nvGrpSpPr>
            <p:grpSpPr>
              <a:xfrm>
                <a:off x="511210" y="3469232"/>
                <a:ext cx="1002986" cy="952715"/>
                <a:chOff x="5456767" y="2878743"/>
                <a:chExt cx="3337130" cy="3169870"/>
              </a:xfrm>
            </p:grpSpPr>
            <p:cxnSp>
              <p:nvCxnSpPr>
                <p:cNvPr id="37" name="Straight Connector 36">
                  <a:extLst>
                    <a:ext uri="{FF2B5EF4-FFF2-40B4-BE49-F238E27FC236}">
                      <a16:creationId xmlns:a16="http://schemas.microsoft.com/office/drawing/2014/main" id="{8DF5FA30-E6C2-8547-9C23-371530225D3E}"/>
                    </a:ext>
                  </a:extLst>
                </p:cNvPr>
                <p:cNvCxnSpPr>
                  <a:stCxn id="43" idx="6"/>
                  <a:endCxn id="45" idx="2"/>
                </p:cNvCxnSpPr>
                <p:nvPr/>
              </p:nvCxnSpPr>
              <p:spPr>
                <a:xfrm>
                  <a:off x="6173464" y="3229661"/>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1166A15F-8DE7-E540-A87E-474DAB780780}"/>
                    </a:ext>
                  </a:extLst>
                </p:cNvPr>
                <p:cNvCxnSpPr>
                  <a:stCxn id="46" idx="6"/>
                  <a:endCxn id="48" idx="2"/>
                </p:cNvCxnSpPr>
                <p:nvPr/>
              </p:nvCxnSpPr>
              <p:spPr>
                <a:xfrm>
                  <a:off x="6173464" y="4463678"/>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77676D52-0AD5-7243-AA1B-9F7BDB84EDBE}"/>
                    </a:ext>
                  </a:extLst>
                </p:cNvPr>
                <p:cNvCxnSpPr>
                  <a:stCxn id="49" idx="6"/>
                  <a:endCxn id="51" idx="2"/>
                </p:cNvCxnSpPr>
                <p:nvPr/>
              </p:nvCxnSpPr>
              <p:spPr>
                <a:xfrm>
                  <a:off x="6173464" y="5697695"/>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DD801C6-445C-2148-9D17-EB48196E2250}"/>
                    </a:ext>
                  </a:extLst>
                </p:cNvPr>
                <p:cNvCxnSpPr>
                  <a:stCxn id="45" idx="4"/>
                  <a:endCxn id="51" idx="0"/>
                </p:cNvCxnSpPr>
                <p:nvPr/>
              </p:nvCxnSpPr>
              <p:spPr>
                <a:xfrm>
                  <a:off x="8435548"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ADE5E11-2D9B-CC44-8256-4286FD271BDF}"/>
                    </a:ext>
                  </a:extLst>
                </p:cNvPr>
                <p:cNvCxnSpPr>
                  <a:stCxn id="44" idx="4"/>
                  <a:endCxn id="50" idx="0"/>
                </p:cNvCxnSpPr>
                <p:nvPr/>
              </p:nvCxnSpPr>
              <p:spPr>
                <a:xfrm>
                  <a:off x="7104164" y="3580580"/>
                  <a:ext cx="0" cy="1766197"/>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09999FCC-ECC4-E544-B789-E1CB97329E46}"/>
                    </a:ext>
                  </a:extLst>
                </p:cNvPr>
                <p:cNvCxnSpPr>
                  <a:stCxn id="43" idx="4"/>
                  <a:endCxn id="49" idx="0"/>
                </p:cNvCxnSpPr>
                <p:nvPr/>
              </p:nvCxnSpPr>
              <p:spPr>
                <a:xfrm>
                  <a:off x="5815116" y="3580580"/>
                  <a:ext cx="0" cy="1766197"/>
                </a:xfrm>
                <a:prstGeom prst="line">
                  <a:avLst/>
                </a:prstGeom>
              </p:spPr>
              <p:style>
                <a:lnRef idx="2">
                  <a:schemeClr val="dk1"/>
                </a:lnRef>
                <a:fillRef idx="0">
                  <a:schemeClr val="dk1"/>
                </a:fillRef>
                <a:effectRef idx="1">
                  <a:schemeClr val="dk1"/>
                </a:effectRef>
                <a:fontRef idx="minor">
                  <a:schemeClr val="tx1"/>
                </a:fontRef>
              </p:style>
            </p:cxnSp>
            <p:sp>
              <p:nvSpPr>
                <p:cNvPr id="43" name="Oval 42">
                  <a:extLst>
                    <a:ext uri="{FF2B5EF4-FFF2-40B4-BE49-F238E27FC236}">
                      <a16:creationId xmlns:a16="http://schemas.microsoft.com/office/drawing/2014/main" id="{8C419DDF-51E8-BE44-B165-3B1569069E1B}"/>
                    </a:ext>
                  </a:extLst>
                </p:cNvPr>
                <p:cNvSpPr/>
                <p:nvPr/>
              </p:nvSpPr>
              <p:spPr bwMode="auto">
                <a:xfrm>
                  <a:off x="5456767"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4" name="Oval 43">
                  <a:extLst>
                    <a:ext uri="{FF2B5EF4-FFF2-40B4-BE49-F238E27FC236}">
                      <a16:creationId xmlns:a16="http://schemas.microsoft.com/office/drawing/2014/main" id="{5E223465-1ECB-8A48-B10E-04F0D06101D0}"/>
                    </a:ext>
                  </a:extLst>
                </p:cNvPr>
                <p:cNvSpPr/>
                <p:nvPr/>
              </p:nvSpPr>
              <p:spPr bwMode="auto">
                <a:xfrm>
                  <a:off x="6745816" y="2878743"/>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5" name="Oval 44">
                  <a:extLst>
                    <a:ext uri="{FF2B5EF4-FFF2-40B4-BE49-F238E27FC236}">
                      <a16:creationId xmlns:a16="http://schemas.microsoft.com/office/drawing/2014/main" id="{8FC7904E-541E-AA40-A0F5-4707F0A0C38E}"/>
                    </a:ext>
                  </a:extLst>
                </p:cNvPr>
                <p:cNvSpPr/>
                <p:nvPr/>
              </p:nvSpPr>
              <p:spPr bwMode="auto">
                <a:xfrm>
                  <a:off x="8077200"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6" name="Oval 45">
                  <a:extLst>
                    <a:ext uri="{FF2B5EF4-FFF2-40B4-BE49-F238E27FC236}">
                      <a16:creationId xmlns:a16="http://schemas.microsoft.com/office/drawing/2014/main" id="{A22E4A16-6D6A-C549-ABB4-848D4E30205E}"/>
                    </a:ext>
                  </a:extLst>
                </p:cNvPr>
                <p:cNvSpPr/>
                <p:nvPr/>
              </p:nvSpPr>
              <p:spPr bwMode="auto">
                <a:xfrm>
                  <a:off x="5456767"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7" name="Oval 46">
                  <a:extLst>
                    <a:ext uri="{FF2B5EF4-FFF2-40B4-BE49-F238E27FC236}">
                      <a16:creationId xmlns:a16="http://schemas.microsoft.com/office/drawing/2014/main" id="{7DEB6A88-2843-0845-BE9C-41C02CC31E91}"/>
                    </a:ext>
                  </a:extLst>
                </p:cNvPr>
                <p:cNvSpPr/>
                <p:nvPr/>
              </p:nvSpPr>
              <p:spPr bwMode="auto">
                <a:xfrm>
                  <a:off x="6745816"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8" name="Oval 47">
                  <a:extLst>
                    <a:ext uri="{FF2B5EF4-FFF2-40B4-BE49-F238E27FC236}">
                      <a16:creationId xmlns:a16="http://schemas.microsoft.com/office/drawing/2014/main" id="{D6F9D4DF-F1C0-1240-94D5-C923F734968B}"/>
                    </a:ext>
                  </a:extLst>
                </p:cNvPr>
                <p:cNvSpPr/>
                <p:nvPr/>
              </p:nvSpPr>
              <p:spPr bwMode="auto">
                <a:xfrm>
                  <a:off x="8077200"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9" name="Oval 48">
                  <a:extLst>
                    <a:ext uri="{FF2B5EF4-FFF2-40B4-BE49-F238E27FC236}">
                      <a16:creationId xmlns:a16="http://schemas.microsoft.com/office/drawing/2014/main" id="{A7AC70F8-0199-CE42-AA32-4C46E1C95880}"/>
                    </a:ext>
                  </a:extLst>
                </p:cNvPr>
                <p:cNvSpPr/>
                <p:nvPr/>
              </p:nvSpPr>
              <p:spPr bwMode="auto">
                <a:xfrm>
                  <a:off x="5456767"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0" name="Oval 49">
                  <a:extLst>
                    <a:ext uri="{FF2B5EF4-FFF2-40B4-BE49-F238E27FC236}">
                      <a16:creationId xmlns:a16="http://schemas.microsoft.com/office/drawing/2014/main" id="{E104A8CA-7F7F-E042-A13E-F4AB30346705}"/>
                    </a:ext>
                  </a:extLst>
                </p:cNvPr>
                <p:cNvSpPr/>
                <p:nvPr/>
              </p:nvSpPr>
              <p:spPr bwMode="auto">
                <a:xfrm>
                  <a:off x="6745816" y="5346776"/>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1" name="Oval 50">
                  <a:extLst>
                    <a:ext uri="{FF2B5EF4-FFF2-40B4-BE49-F238E27FC236}">
                      <a16:creationId xmlns:a16="http://schemas.microsoft.com/office/drawing/2014/main" id="{2310E668-4BF7-7045-95F7-B76E5A0B0C40}"/>
                    </a:ext>
                  </a:extLst>
                </p:cNvPr>
                <p:cNvSpPr/>
                <p:nvPr/>
              </p:nvSpPr>
              <p:spPr bwMode="auto">
                <a:xfrm>
                  <a:off x="8077200"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4" name="Group 23">
                <a:extLst>
                  <a:ext uri="{FF2B5EF4-FFF2-40B4-BE49-F238E27FC236}">
                    <a16:creationId xmlns:a16="http://schemas.microsoft.com/office/drawing/2014/main" id="{C9482B62-CD22-D646-A971-91AB456D92E1}"/>
                  </a:ext>
                </a:extLst>
              </p:cNvPr>
              <p:cNvGrpSpPr/>
              <p:nvPr/>
            </p:nvGrpSpPr>
            <p:grpSpPr>
              <a:xfrm>
                <a:off x="462306" y="3823024"/>
                <a:ext cx="178693" cy="223367"/>
                <a:chOff x="1708947" y="4651401"/>
                <a:chExt cx="178693" cy="223367"/>
              </a:xfrm>
            </p:grpSpPr>
            <p:sp>
              <p:nvSpPr>
                <p:cNvPr id="35" name="Oval 34">
                  <a:extLst>
                    <a:ext uri="{FF2B5EF4-FFF2-40B4-BE49-F238E27FC236}">
                      <a16:creationId xmlns:a16="http://schemas.microsoft.com/office/drawing/2014/main" id="{133DB30A-B97F-4D47-98B5-032CAB26FC60}"/>
                    </a:ext>
                  </a:extLst>
                </p:cNvPr>
                <p:cNvSpPr/>
                <p:nvPr/>
              </p:nvSpPr>
              <p:spPr bwMode="auto">
                <a:xfrm>
                  <a:off x="1728802"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6" name="Rectangle 35">
                  <a:extLst>
                    <a:ext uri="{FF2B5EF4-FFF2-40B4-BE49-F238E27FC236}">
                      <a16:creationId xmlns:a16="http://schemas.microsoft.com/office/drawing/2014/main" id="{1C5BF631-D377-0E46-B041-1A68B3A3DF36}"/>
                    </a:ext>
                  </a:extLst>
                </p:cNvPr>
                <p:cNvSpPr/>
                <p:nvPr/>
              </p:nvSpPr>
              <p:spPr bwMode="auto">
                <a:xfrm>
                  <a:off x="1708947"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5" name="Group 24">
                <a:extLst>
                  <a:ext uri="{FF2B5EF4-FFF2-40B4-BE49-F238E27FC236}">
                    <a16:creationId xmlns:a16="http://schemas.microsoft.com/office/drawing/2014/main" id="{3F4EF3CB-0C35-5E40-A0DB-326F37836E31}"/>
                  </a:ext>
                </a:extLst>
              </p:cNvPr>
              <p:cNvGrpSpPr/>
              <p:nvPr/>
            </p:nvGrpSpPr>
            <p:grpSpPr>
              <a:xfrm>
                <a:off x="876390" y="4237145"/>
                <a:ext cx="178693" cy="223367"/>
                <a:chOff x="1686861" y="4651401"/>
                <a:chExt cx="178693" cy="223367"/>
              </a:xfrm>
            </p:grpSpPr>
            <p:sp>
              <p:nvSpPr>
                <p:cNvPr id="33" name="Oval 32">
                  <a:extLst>
                    <a:ext uri="{FF2B5EF4-FFF2-40B4-BE49-F238E27FC236}">
                      <a16:creationId xmlns:a16="http://schemas.microsoft.com/office/drawing/2014/main" id="{0F486386-24FA-C449-8C9F-4E552994890E}"/>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4" name="Rectangle 33">
                  <a:extLst>
                    <a:ext uri="{FF2B5EF4-FFF2-40B4-BE49-F238E27FC236}">
                      <a16:creationId xmlns:a16="http://schemas.microsoft.com/office/drawing/2014/main" id="{8B8FECC6-555F-3C48-84B0-50972DA2A378}"/>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6" name="Group 25">
                <a:extLst>
                  <a:ext uri="{FF2B5EF4-FFF2-40B4-BE49-F238E27FC236}">
                    <a16:creationId xmlns:a16="http://schemas.microsoft.com/office/drawing/2014/main" id="{8747765A-8D57-6242-84A7-C888966ADB8A}"/>
                  </a:ext>
                </a:extLst>
              </p:cNvPr>
              <p:cNvGrpSpPr/>
              <p:nvPr/>
            </p:nvGrpSpPr>
            <p:grpSpPr>
              <a:xfrm>
                <a:off x="1372015" y="3847902"/>
                <a:ext cx="178693" cy="223367"/>
                <a:chOff x="1686861" y="4651401"/>
                <a:chExt cx="178693" cy="223367"/>
              </a:xfrm>
            </p:grpSpPr>
            <p:sp>
              <p:nvSpPr>
                <p:cNvPr id="31" name="Oval 30">
                  <a:extLst>
                    <a:ext uri="{FF2B5EF4-FFF2-40B4-BE49-F238E27FC236}">
                      <a16:creationId xmlns:a16="http://schemas.microsoft.com/office/drawing/2014/main" id="{8B5DA231-CFE3-B947-A1C2-FB58C257F154}"/>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2" name="Rectangle 31">
                  <a:extLst>
                    <a:ext uri="{FF2B5EF4-FFF2-40B4-BE49-F238E27FC236}">
                      <a16:creationId xmlns:a16="http://schemas.microsoft.com/office/drawing/2014/main" id="{E69B4DDE-B42E-334C-A274-E818A68730FA}"/>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7" name="Group 26">
                <a:extLst>
                  <a:ext uri="{FF2B5EF4-FFF2-40B4-BE49-F238E27FC236}">
                    <a16:creationId xmlns:a16="http://schemas.microsoft.com/office/drawing/2014/main" id="{E5D3EEB3-2335-C349-85C6-68300E6E0221}"/>
                  </a:ext>
                </a:extLst>
              </p:cNvPr>
              <p:cNvGrpSpPr/>
              <p:nvPr/>
            </p:nvGrpSpPr>
            <p:grpSpPr>
              <a:xfrm>
                <a:off x="876390" y="3357548"/>
                <a:ext cx="178693" cy="223367"/>
                <a:chOff x="1686861" y="4651401"/>
                <a:chExt cx="178693" cy="223367"/>
              </a:xfrm>
            </p:grpSpPr>
            <p:sp>
              <p:nvSpPr>
                <p:cNvPr id="29" name="Oval 28">
                  <a:extLst>
                    <a:ext uri="{FF2B5EF4-FFF2-40B4-BE49-F238E27FC236}">
                      <a16:creationId xmlns:a16="http://schemas.microsoft.com/office/drawing/2014/main" id="{E318A4B9-15BC-0842-9CDD-BAB4C2E20CFC}"/>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0" name="Rectangle 29">
                  <a:extLst>
                    <a:ext uri="{FF2B5EF4-FFF2-40B4-BE49-F238E27FC236}">
                      <a16:creationId xmlns:a16="http://schemas.microsoft.com/office/drawing/2014/main" id="{5A211896-C92A-7149-A340-0D3C6C18B5CD}"/>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cxnSp>
            <p:nvCxnSpPr>
              <p:cNvPr id="28" name="Straight Arrow Connector 27">
                <a:extLst>
                  <a:ext uri="{FF2B5EF4-FFF2-40B4-BE49-F238E27FC236}">
                    <a16:creationId xmlns:a16="http://schemas.microsoft.com/office/drawing/2014/main" id="{48A2D3F2-1B78-AE46-B147-45F2A1369280}"/>
                  </a:ext>
                </a:extLst>
              </p:cNvPr>
              <p:cNvCxnSpPr/>
              <p:nvPr/>
            </p:nvCxnSpPr>
            <p:spPr>
              <a:xfrm flipH="1">
                <a:off x="1114044" y="3723993"/>
                <a:ext cx="138984" cy="154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58237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08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8" presetClass="emph" presetSubtype="0" fill="hold" grpId="1" nodeType="withEffect">
                                  <p:stCondLst>
                                    <p:cond delay="0"/>
                                  </p:stCondLst>
                                  <p:childTnLst>
                                    <p:animRot by="43200000">
                                      <p:cBhvr>
                                        <p:cTn id="73" dur="2000" fill="hold"/>
                                        <p:tgtEl>
                                          <p:spTgt spid="59"/>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up)">
                                      <p:cBhvr>
                                        <p:cTn id="110" dur="500"/>
                                        <p:tgtEl>
                                          <p:spTgt spid="48"/>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fade">
                                      <p:cBhvr>
                                        <p:cTn id="114" dur="5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up)">
                                      <p:cBhvr>
                                        <p:cTn id="124" dur="500"/>
                                        <p:tgtEl>
                                          <p:spTgt spid="5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8" presetClass="emph" presetSubtype="0" fill="hold" grpId="1" nodeType="withEffect">
                                  <p:stCondLst>
                                    <p:cond delay="0"/>
                                  </p:stCondLst>
                                  <p:childTnLst>
                                    <p:animRot by="43200000">
                                      <p:cBhvr>
                                        <p:cTn id="131" dur="2000" fill="hold"/>
                                        <p:tgtEl>
                                          <p:spTgt spid="38"/>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wipe(right)">
                                      <p:cBhvr>
                                        <p:cTn id="13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38" grpId="0" animBg="1"/>
      <p:bldP spid="38"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Low-Level Primitives</a:t>
            </a:r>
          </a:p>
        </p:txBody>
      </p:sp>
      <p:sp>
        <p:nvSpPr>
          <p:cNvPr id="5" name="Content Placeholder 4"/>
          <p:cNvSpPr>
            <a:spLocks noGrp="1"/>
          </p:cNvSpPr>
          <p:nvPr>
            <p:ph idx="1"/>
          </p:nvPr>
        </p:nvSpPr>
        <p:spPr>
          <a:xfrm>
            <a:off x="838200" y="1825625"/>
            <a:ext cx="10801350" cy="4351339"/>
          </a:xfrm>
        </p:spPr>
        <p:txBody>
          <a:bodyPr>
            <a:normAutofit/>
          </a:bodyPr>
          <a:lstStyle/>
          <a:p>
            <a:r>
              <a:rPr lang="en-US" dirty="0"/>
              <a:t>Shared Memory Parallelism: </a:t>
            </a:r>
            <a:r>
              <a:rPr lang="en-US" i="1" dirty="0" err="1"/>
              <a:t>pThreads</a:t>
            </a:r>
            <a:r>
              <a:rPr lang="en-US" dirty="0"/>
              <a:t> &amp; </a:t>
            </a:r>
            <a:r>
              <a:rPr lang="en-US" i="1" dirty="0" err="1"/>
              <a:t>OpenMP</a:t>
            </a:r>
            <a:endParaRPr lang="en-US" dirty="0"/>
          </a:p>
          <a:p>
            <a:r>
              <a:rPr lang="en-US" dirty="0"/>
              <a:t>Distributed Communication: </a:t>
            </a:r>
            <a:r>
              <a:rPr lang="en-US" i="1" dirty="0"/>
              <a:t>Actors</a:t>
            </a:r>
            <a:r>
              <a:rPr lang="en-US" dirty="0"/>
              <a:t> &amp; </a:t>
            </a:r>
            <a:r>
              <a:rPr lang="en-US" i="1" dirty="0"/>
              <a:t>MPI</a:t>
            </a:r>
            <a:r>
              <a:rPr lang="en-US" dirty="0"/>
              <a:t> </a:t>
            </a:r>
          </a:p>
          <a:p>
            <a:pPr lvl="1"/>
            <a:r>
              <a:rPr lang="en-US" dirty="0"/>
              <a:t>Yes,… I built an RPC framework and then an actor framework</a:t>
            </a:r>
          </a:p>
          <a:p>
            <a:r>
              <a:rPr lang="en-US" dirty="0"/>
              <a:t>Hardware APIs + Languages: </a:t>
            </a:r>
            <a:r>
              <a:rPr lang="en-US" i="1" dirty="0"/>
              <a:t>GPU Programming (CUDA)</a:t>
            </a:r>
          </a:p>
        </p:txBody>
      </p:sp>
      <p:sp>
        <p:nvSpPr>
          <p:cNvPr id="7" name="TextBox 6"/>
          <p:cNvSpPr txBox="1"/>
          <p:nvPr/>
        </p:nvSpPr>
        <p:spPr>
          <a:xfrm>
            <a:off x="2223128" y="4759838"/>
            <a:ext cx="7865179" cy="1077218"/>
          </a:xfrm>
          <a:prstGeom prst="rect">
            <a:avLst/>
          </a:prstGeom>
          <a:noFill/>
        </p:spPr>
        <p:txBody>
          <a:bodyPr wrap="square" rtlCol="0">
            <a:spAutoFit/>
          </a:bodyPr>
          <a:lstStyle/>
          <a:p>
            <a:pPr algn="ctr"/>
            <a:r>
              <a:rPr lang="en-US" sz="3200" dirty="0">
                <a:latin typeface="Gill Sans Light"/>
                <a:cs typeface="Gill Sans Light"/>
              </a:rPr>
              <a:t>Low-level parallel primitives offer </a:t>
            </a:r>
            <a:br>
              <a:rPr lang="en-US" sz="3200" dirty="0">
                <a:latin typeface="Gill Sans Light"/>
                <a:cs typeface="Gill Sans Light"/>
              </a:rPr>
            </a:br>
            <a:r>
              <a:rPr lang="en-US" sz="3200" dirty="0">
                <a:solidFill>
                  <a:srgbClr val="3366FF"/>
                </a:solidFill>
                <a:latin typeface="Gill Sans Light"/>
                <a:cs typeface="Gill Sans Light"/>
              </a:rPr>
              <a:t>fine grained control</a:t>
            </a:r>
            <a:r>
              <a:rPr lang="en-US" sz="3200" dirty="0">
                <a:latin typeface="Gill Sans Light"/>
                <a:cs typeface="Gill Sans Light"/>
              </a:rPr>
              <a:t> over parallel execution.</a:t>
            </a:r>
          </a:p>
        </p:txBody>
      </p:sp>
    </p:spTree>
    <p:extLst>
      <p:ext uri="{BB962C8B-B14F-4D97-AF65-F5344CB8AC3E}">
        <p14:creationId xmlns:p14="http://schemas.microsoft.com/office/powerpoint/2010/main" val="31036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34503</TotalTime>
  <Words>2233</Words>
  <Application>Microsoft Macintosh PowerPoint</Application>
  <PresentationFormat>Widescreen</PresentationFormat>
  <Paragraphs>498</Paragraphs>
  <Slides>57</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Aharoni</vt:lpstr>
      <vt:lpstr>Arial</vt:lpstr>
      <vt:lpstr>Calibri</vt:lpstr>
      <vt:lpstr>Century Gothic</vt:lpstr>
      <vt:lpstr>Corbel</vt:lpstr>
      <vt:lpstr>Franklin Gothic Demi</vt:lpstr>
      <vt:lpstr>Gill Sans Light</vt:lpstr>
      <vt:lpstr>Helvetica</vt:lpstr>
      <vt:lpstr>Helvetica Neue</vt:lpstr>
      <vt:lpstr>Helvetica Neue Light</vt:lpstr>
      <vt:lpstr>Monaco</vt:lpstr>
      <vt:lpstr>Tahoma</vt:lpstr>
      <vt:lpstr>Verdana</vt:lpstr>
      <vt:lpstr>Wingdings</vt:lpstr>
      <vt:lpstr>2_Office Theme</vt:lpstr>
      <vt:lpstr>Machine Learning  Systems (294-162)</vt:lpstr>
      <vt:lpstr>About Me</vt:lpstr>
      <vt:lpstr>PowerPoint Presentation</vt:lpstr>
      <vt:lpstr>PowerPoint Presentation</vt:lpstr>
      <vt:lpstr>Back in 2007</vt:lpstr>
      <vt:lpstr>Back in 2007</vt:lpstr>
      <vt:lpstr>Back in 2008</vt:lpstr>
      <vt:lpstr>PowerPoint Presentation</vt:lpstr>
      <vt:lpstr>Low-Level Primitives</vt:lpstr>
      <vt:lpstr>Advantages of the Low-Level Approach</vt:lpstr>
      <vt:lpstr>Limitations of the Low-Level Approach</vt:lpstr>
      <vt:lpstr>PowerPoint Presentation</vt:lpstr>
      <vt:lpstr>Design Complexity</vt:lpstr>
      <vt:lpstr>Design Complexity</vt:lpstr>
      <vt:lpstr>Design Complexity</vt:lpstr>
      <vt:lpstr>Managing Complexity Through Abstraction</vt:lpstr>
      <vt:lpstr>PhD in Machine Learning from CMU 2013</vt:lpstr>
      <vt:lpstr>Looking Back on AI Systems</vt:lpstr>
      <vt:lpstr>PowerPoint Presentation</vt:lpstr>
      <vt:lpstr>Machine learning community has had an evolving focus on AI Systems</vt:lpstr>
      <vt:lpstr>Systems and the  Third Wave of AI</vt:lpstr>
      <vt:lpstr>Waves of AI Research</vt:lpstr>
      <vt:lpstr>Waves of AI Research</vt:lpstr>
      <vt:lpstr>Waves of AI Research</vt:lpstr>
      <vt:lpstr>Waves of AI Research</vt:lpstr>
      <vt:lpstr>Waves of AI Research</vt:lpstr>
      <vt:lpstr>Waves of AI Research</vt:lpstr>
      <vt:lpstr>Waves of AI Research</vt:lpstr>
      <vt:lpstr>PowerPoint Presentation</vt:lpstr>
      <vt:lpstr>New Forces Driving AI Revolution</vt:lpstr>
      <vt:lpstr>What is  ML/AI Systems Research  Today?</vt:lpstr>
      <vt:lpstr>What is AI-Systems Research?</vt:lpstr>
      <vt:lpstr>Big Ideas in Systems Research</vt:lpstr>
      <vt:lpstr>Big Ideas in ML Research</vt:lpstr>
      <vt:lpstr>Kinds of AI-Systems Research</vt:lpstr>
      <vt:lpstr>AI + Systems</vt:lpstr>
      <vt:lpstr>AI + Systems</vt:lpstr>
      <vt:lpstr>AI + Systems</vt:lpstr>
      <vt:lpstr>AI + Systems</vt:lpstr>
      <vt:lpstr>AI + Systems</vt:lpstr>
      <vt:lpstr>AI + Systems</vt:lpstr>
      <vt:lpstr>About You?</vt:lpstr>
      <vt:lpstr>Background Requirements</vt:lpstr>
      <vt:lpstr>Goals for the Class</vt:lpstr>
      <vt:lpstr>My Goals for the Class</vt:lpstr>
      <vt:lpstr>How will we achieve these goals?</vt:lpstr>
      <vt:lpstr>Reasons not to take this class …  </vt:lpstr>
      <vt:lpstr>Problems</vt:lpstr>
      <vt:lpstr>What makes a good problem?</vt:lpstr>
      <vt:lpstr>Can you Solve a Solved Problem?</vt:lpstr>
      <vt:lpstr>Class Organization</vt:lpstr>
      <vt:lpstr>Weekly Topic Organization</vt:lpstr>
      <vt:lpstr>In Class PC Meeting Format (V.0)</vt:lpstr>
      <vt:lpstr>The Neutral Presenter will Summarize</vt:lpstr>
      <vt:lpstr>Advocate and Critic Will Discuss</vt:lpstr>
      <vt:lpstr>Simple Grading Policy</vt:lpstr>
      <vt:lpstr>Action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Joseph Gonzalez</cp:lastModifiedBy>
  <cp:revision>693</cp:revision>
  <cp:lastPrinted>2016-09-15T22:35:52Z</cp:lastPrinted>
  <dcterms:created xsi:type="dcterms:W3CDTF">2016-06-11T00:34:45Z</dcterms:created>
  <dcterms:modified xsi:type="dcterms:W3CDTF">2019-09-04T05:03:11Z</dcterms:modified>
</cp:coreProperties>
</file>